
<file path=[Content_Types].xml><?xml version="1.0" encoding="utf-8"?>
<Types xmlns="http://schemas.openxmlformats.org/package/2006/content-types">
  <Default Extension="png" ContentType="image/png"/>
  <Default Extension="emf" ContentType="image/x-emf"/>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notesSlides/notesSlide7.xml" ContentType="application/vnd.openxmlformats-officedocument.presentationml.notesSlide+xml"/>
  <Override PartName="/ppt/ink/ink5.xml" ContentType="application/inkml+xml"/>
  <Override PartName="/ppt/notesSlides/notesSlide8.xml" ContentType="application/vnd.openxmlformats-officedocument.presentationml.notesSlide+xml"/>
  <Override PartName="/ppt/ink/ink6.xml" ContentType="application/inkml+xml"/>
  <Override PartName="/ppt/notesSlides/notesSlide9.xml" ContentType="application/vnd.openxmlformats-officedocument.presentationml.notesSlide+xml"/>
  <Override PartName="/ppt/ink/ink7.xml" ContentType="application/inkml+xml"/>
  <Override PartName="/ppt/notesSlides/notesSlide10.xml" ContentType="application/vnd.openxmlformats-officedocument.presentationml.notesSlide+xml"/>
  <Override PartName="/ppt/ink/ink8.xml" ContentType="application/inkml+xml"/>
  <Override PartName="/ppt/notesSlides/notesSlide11.xml" ContentType="application/vnd.openxmlformats-officedocument.presentationml.notesSlide+xml"/>
  <Override PartName="/ppt/ink/ink9.xml" ContentType="application/inkml+xml"/>
  <Override PartName="/ppt/notesSlides/notesSlide12.xml" ContentType="application/vnd.openxmlformats-officedocument.presentationml.notesSlide+xml"/>
  <Override PartName="/ppt/ink/ink10.xml" ContentType="application/inkml+xml"/>
  <Override PartName="/ppt/notesSlides/notesSlide13.xml" ContentType="application/vnd.openxmlformats-officedocument.presentationml.notesSlide+xml"/>
  <Override PartName="/ppt/ink/ink11.xml" ContentType="application/inkml+xml"/>
  <Override PartName="/ppt/notesSlides/notesSlide14.xml" ContentType="application/vnd.openxmlformats-officedocument.presentationml.notesSlide+xml"/>
  <Override PartName="/ppt/ink/ink12.xml" ContentType="application/inkml+xml"/>
  <Override PartName="/ppt/notesSlides/notesSlide15.xml" ContentType="application/vnd.openxmlformats-officedocument.presentationml.notesSlide+xml"/>
  <Override PartName="/ppt/ink/ink13.xml" ContentType="application/inkml+xml"/>
  <Override PartName="/ppt/ink/ink14.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5.xml" ContentType="application/inkml+xml"/>
  <Override PartName="/ppt/notesSlides/notesSlide18.xml" ContentType="application/vnd.openxmlformats-officedocument.presentationml.notesSlide+xml"/>
  <Override PartName="/ppt/ink/ink16.xml" ContentType="application/inkml+xml"/>
  <Override PartName="/ppt/notesSlides/notesSlide19.xml" ContentType="application/vnd.openxmlformats-officedocument.presentationml.notesSlide+xml"/>
  <Override PartName="/ppt/ink/ink17.xml" ContentType="application/inkml+xml"/>
  <Override PartName="/ppt/notesSlides/notesSlide20.xml" ContentType="application/vnd.openxmlformats-officedocument.presentationml.notesSlide+xml"/>
  <Override PartName="/ppt/ink/ink18.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3" r:id="rId1"/>
  </p:sldMasterIdLst>
  <p:notesMasterIdLst>
    <p:notesMasterId r:id="rId31"/>
  </p:notesMasterIdLst>
  <p:handoutMasterIdLst>
    <p:handoutMasterId r:id="rId32"/>
  </p:handoutMasterIdLst>
  <p:sldIdLst>
    <p:sldId id="766" r:id="rId2"/>
    <p:sldId id="859" r:id="rId3"/>
    <p:sldId id="881" r:id="rId4"/>
    <p:sldId id="882" r:id="rId5"/>
    <p:sldId id="884" r:id="rId6"/>
    <p:sldId id="883" r:id="rId7"/>
    <p:sldId id="885" r:id="rId8"/>
    <p:sldId id="886" r:id="rId9"/>
    <p:sldId id="887" r:id="rId10"/>
    <p:sldId id="888" r:id="rId11"/>
    <p:sldId id="889" r:id="rId12"/>
    <p:sldId id="890" r:id="rId13"/>
    <p:sldId id="892" r:id="rId14"/>
    <p:sldId id="891" r:id="rId15"/>
    <p:sldId id="895" r:id="rId16"/>
    <p:sldId id="893" r:id="rId17"/>
    <p:sldId id="860" r:id="rId18"/>
    <p:sldId id="862" r:id="rId19"/>
    <p:sldId id="865" r:id="rId20"/>
    <p:sldId id="866" r:id="rId21"/>
    <p:sldId id="867" r:id="rId22"/>
    <p:sldId id="870" r:id="rId23"/>
    <p:sldId id="872" r:id="rId24"/>
    <p:sldId id="876" r:id="rId25"/>
    <p:sldId id="877" r:id="rId26"/>
    <p:sldId id="873" r:id="rId27"/>
    <p:sldId id="878" r:id="rId28"/>
    <p:sldId id="894" r:id="rId29"/>
    <p:sldId id="880" r:id="rId30"/>
  </p:sldIdLst>
  <p:sldSz cx="9144000" cy="6858000" type="screen4x3"/>
  <p:notesSz cx="7150100" cy="94488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2400" kern="1200">
        <a:solidFill>
          <a:schemeClr val="tx1"/>
        </a:solidFill>
        <a:latin typeface="Tahom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Tahoma" panose="020B060403050404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Tahoma" panose="020B060403050404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Tahoma" panose="020B060403050404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Tahom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DDDDD"/>
    <a:srgbClr val="FAFE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52" autoAdjust="0"/>
    <p:restoredTop sz="88510" autoAdjust="0"/>
  </p:normalViewPr>
  <p:slideViewPr>
    <p:cSldViewPr>
      <p:cViewPr varScale="1">
        <p:scale>
          <a:sx n="76" d="100"/>
          <a:sy n="76" d="100"/>
        </p:scale>
        <p:origin x="643" y="37"/>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_rels/viewProps.xml.rels><?xml version="1.0" encoding="UTF-8" standalone="yes"?>
<Relationships xmlns="http://schemas.openxmlformats.org/package/2006/relationships"><Relationship Id="rId1"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8986606"/>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7-04-18T16:33:54.575"/>
    </inkml:context>
    <inkml:brush xml:id="br0">
      <inkml:brushProperty name="width" value="0.05292" units="cm"/>
      <inkml:brushProperty name="height" value="0.05292" units="cm"/>
      <inkml:brushProperty name="color" value="#FF0000"/>
    </inkml:brush>
  </inkml:definitions>
  <inkml:trace contextRef="#ctx0" brushRef="#br0">2550 8485 156 0,'-41'-53'57'0,"32"45"-30"0,-6-5-32 15,9 8 10-15,-3-3-10 16,-6-3 1-16,0-2 11 0,-3-3 7 15,4-8-7-15,-4 3 3 0,9 3 3 16,3 4-7-16,9 4-3 16,3 2-2-16,6 0-1 15,8 3-5-15,-2 2-1 16,9 0 3-16,9 3 1 16,3 3 10-16,5 0 7 15,16 5-1-15,-1 5 2 0,13 0-5 16,-4-2-1-16,10-1-4 15,14 1 1-15,6-1-2 16,0 1 2-16,6 2-4 16,10 3 0-16,2 0 5 15,0 0 3-15,9 5-2 16,3-2 0-16,3 2-5 16,6-8-1-16,9-2-1 15,5-4 1-15,13-4-2 16,6 5 2-16,-7 0-2 15,10 0-1-15,0 3-2 16,8 2 1-16,-8 8 1 16,0 0 0-16,5 0 0 0,-5 0 2 15,47 11-3-15,-17 0 0 16,-13-6 10-16,1-2 3 16,2-5-3-16,7-3-3 15,2 2-3-15,12-5-3 16,-5 3-2-16,8-5 1 15,-12 2 3-15,13-5 1 16,-4 0-1 0,-6-5 1-16,4-1-4 0,5-2 0 15,0 3 3-15,4-8 1 16,5-1 3-16,-3 6 3 16,0 0-6-16,4 6-2 15,-1 1 1-15,-3 1 1 16,-3 0 1-16,1-5 0 15,-1 0 0-15,-6-3 2 16,-2-3-1-16,-1 0 2 16,-3 1-4-16,-8 2-2 0,-4 2 2 15,1 4 0-15,-10-4-1 16,4 1-2-16,-13-3 1 16,-5 3-1-16,-6-1 6 15,-10-2 4-15,-8 0-3 16,-3 3-2-16,-9-3-2 15,-9-5 0-15,-12-1-4 16,-12 4 0-16,-8 2-28 16,-13-3-10-16,-12 3-63 15,-17-3-24-15,-30-7 15 16</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7-04-18T17:34:23.975"/>
    </inkml:context>
    <inkml:brush xml:id="br0">
      <inkml:brushProperty name="width" value="0.05292" units="cm"/>
      <inkml:brushProperty name="height" value="0.05292" units="cm"/>
      <inkml:brushProperty name="color" value="#FF0000"/>
    </inkml:brush>
  </inkml:definitions>
  <inkml:trace contextRef="#ctx0" brushRef="#br0">4649 12552 128 0,'-27'-11'49'0,"24"6"-26"0,-3-14-18 0,0 14 13 0,3-5-6 15,3-1-2-15,3 0-3 16,0 3-2-16,0 1-3 16,9 1-4-16,0 1-1 0,3 2-1 15,0 3 3-15,3 3 0 16,3 0 1-16,5-3 0 15,7 8 0-15,3-1-3 16,3 7 2-16,2-1 1 16,10-2 2-16,-1 2-1 15,1 3 2-15,0-1 0 16,5 1 3-16,4-2-3 16,2-1-2-16,13-3 2 0,-1-2 2 15,3-2 0-15,4-1 0 16,2 0-1-16,3 0 2 15,-2 1-1-15,2-1 0 16,0 3-3-16,1 0-2 16,8 5 1-16,-3-2-1 15,1-1 0-15,2-10 2 16,6 0 3-16,0-2 2 16,0-4-1-16,-2 1 1 15,-1 0-4-15,9 0 0 16,-9-1-1-16,4 1-2 15,-4 2 3-15,3 1 0 0,0 2-1 16,15-3-2-16,3 0-2 16,-8 1 1-16,-1-1 1 15,-12 0 2-15,-12 1-3 16,1-4 0-16,-10 1 3 16,-9 0 1-16,-5 0 1 15,5-1 0-15,-5-2-2 16,-10 0 1-16,-5 1-2 15,-6-4 2-15,2 0-2 16,1-7-1-16,-6 2 3 16,-4-5 2-16,-5 5 0 15,0 0 0-15,-6 3-3 16,-3 2 1-16,-1 1-2 16,-2 2-1-16,-3 0 1 15,6-3-1-15,0 1 0 0,0-1 0 16,-6 0 0-16,-3 1 0 15,-4-3 0-15,-2 2 2 16,-3-7 3-16,-9-6 4 16,0 0 0-16,-5 0 0 15,-4 0-5-15,-3 0-1 16,0 1 1-16,-3-1 2 16,0 3-1-16,0-3 2 15,1-3-4-15,-7 4 0 16,-3-1 1-16,0 0 2 15,-2 0 3-15,-4-2 2 0,-6 2-1 16,-5-13-1 0,-4 5-5-16,-3 3-1 0,-5 0-1 15,-7 2-2-15,1 1 1 16,-13 0 1-16,-2-1 1 16,-6-2 1-16,-4 0 0 15,-8 2 0-15,-3 4-5 16,-6 4 1-16,-6 3 0 15,-6 3 2-15,0 2-3 16,-9 3-2-16,3 0 4 16,-12 1 1-16,-6-1 0 15,12 5-2-15,-9 0 1 16,-3 3-1-16,9 3-3 16,-3 0 0-16,3 2 4 15,3 5 1-15,3 12-3 0,-6 4-1 16,0 3 1-1,6 6 0-15,-9 2 1 0,12 8 0 16,12 5-3-16,6 0 2 16,15 3-4-16,8 3-1 15,10-1-2-15,17 6 0 16,19 16-2-16,20-3 1 16,27 5-6-16,18 3-1 15,26-2-7-15,31-1-2 16,35-2-9-16,47-16-4 15,46-14-15-15,35-15-4 16,47-8-18 0</inkml:trace>
  <inkml:trace contextRef="#ctx0" brushRef="#br0" timeOffset="14832.1829">20947 12946 148 0,'14'-42'55'0,"7"39"-30"0,12 3-29 0,-18 0 10 15,3 0-5-15,9 0 2 16,5-3-2-16,10 1-1 16,6-1 1-16,2 0-1 0,10 3 2 15,2 0-3-15,16 0-2 0,2 0 4 16,15 0 1-16,-2 0 4 15,14-5 1-15,3 0 3 16,12 0 1-16,0-3-1 16,6 0-1-16,6 0-1 15,6 0 2-15,9 0 1 16,2 5 1-16,4 3-2 16,-3 0-1-16,0 0-5 15,12 0-1-15,-7 0-1 16,-2 3-2-16,6-3 1 15,0 0-1-15,-10 0 0 16,10 0 2-16,-15 0-1 16,3 3 2-16,-3-1-2 15,-18 1-1-15,-12 2-2 0,-6 3 1 16,-12 0-8 0,-17 0-2-16,-16 3-21 0,-14 4-6 15,-13 4-47 1</inkml:trace>
  <inkml:trace contextRef="#ctx0" brushRef="#br0" timeOffset="15687.6117">4116 13526 196 0,'-12'-38'74'0,"15"25"-40"0,3-3-40 16,0 11 14-16,6 0-9 15,6-3 0-15,3 5-6 16,3 6-3-16,8 5 6 16,19 5-12-16,8 8-4 0,19 11 0 15,8 5 1-15,12-5 6 16,16-3 4-16,-1-5 5 0,9-3 2 16,-3-5 10-16,9 0 5 15,0-6 9-15,6-2 6 16,6-3-9-16,2 1-1 15,10-6-4-15,9-3 1 16,3-2-8-16,11-6-4 16,-8-10 0-16,0-3 2 15,-1 14-4-15,-11-4-3 16,6 4-19-16,-3 20-9 16,-15 9-55-1</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7-04-18T17:37:21.368"/>
    </inkml:context>
    <inkml:brush xml:id="br0">
      <inkml:brushProperty name="width" value="0.05292" units="cm"/>
      <inkml:brushProperty name="height" value="0.05292" units="cm"/>
      <inkml:brushProperty name="color" value="#FF0000"/>
    </inkml:brush>
  </inkml:definitions>
  <inkml:trace contextRef="#ctx0" brushRef="#br0">9114 10427 104 0,'12'-24'38'0,"12"14"-20"0,17-6-26 16,-23 11 7-16,9-6-1 15,15 0 1-15,5-4 7 16,10-1 6-16,11-3 11 16,1 6 6-16,5 2-7 15,7 9-2-15,11 2 1 0,12 5 1 16,15-5-11-16,18 0 7 0,3 0 2 16,12-3-6-16,9 1-3 15,-1 2-2-15,-5-11-1 16,3 3-7-16,0-2-2 15,-9-4 0-15,-1-9 2 16,-17-12 2-16,3-10 1 16,-15-8 2-16,-9-2 3 15,-17-9 0-15,-19 1 0 16,-14-11-1-16,-22-3 2 16,-26-2-12-16,-18-1-5 15,-14 3-8-15,-22-2-2 16,-9 0 8-16,-17 7 4 0,-13 9 2 15,-14 2 1-15,-12 5 0 16,-21 6 0-16,-15 10 0 16,-15 9-2-16,-11 10 0 15,-10 7 3-15,-11 9-2 16,5 8-1-16,0 7-4 16,4 3 0-16,-4 3 4 15,10 11 2-15,8 10-1 16,6 18 0-16,9 1-1 15,4 15 0-15,8 9 3 16,12 18 0-16,15 2-2 16,17 9 0-16,7 12-1 15,15 14 0-15,17 0 0 0,24 8 3 16,24-21 4-16,27-6 3 16,33-10 4-16,32-13 1 15,39-11-1-15,36-11-1 16,33-5-8-16,29-26-2 15,30-11-20-15,15-21-9 16,9-13-35 0,8-14-42-16,-11-23 28 15</inkml:trace>
  <inkml:trace contextRef="#ctx0" brushRef="#br0" timeOffset="2567.5658">14091 9274 92 0,'-18'-27'35'0,"15"17"-18"0,3 2-20 15,0 5 8-15,3-8-4 16,0-4-1-16,0 9 1 16,3 1 3-16,-6 2 5 15,0 11 4 1,0 3 4-16,-6 7-5 15,3 9 1-15,0 13 1 0,-3 7 3 16,3 14-9-16,3 10-7 16,6-2-1-16,9 5 0 0,0-8 2 15,12-5-6-15,0-5-1 16,-1-9 2-16,1-2 1 16,-3-10 2-16,0-9 0 15,-3-10 6-15,5-10 6 16,7-12-6-16,0-10-1 15,0-15-3-15,-1-9-2 16,-5-2 1-16,-6-22 1 16,-6 1 10-16,-3 4 7 0,-3 9-1 15,-6 0 1-15,-3 7-1 16,0 9-2-16,0 8-8 16,-3 12-7-1,0 25-6 1,0 15 0-16,0 25 3 15,3 4 1-15,0 9-2 16,3-3 0-16,0-1 2 16,3-4 0-16,0 8 1 15,0-9 0-15,3-7-16 16,0-3-4-16,-1-11-21 16,1-7-7-16,0-4-14 15,3-9-21-15,6-14 27 16</inkml:trace>
  <inkml:trace contextRef="#ctx0" brushRef="#br0" timeOffset="2808.3401">14755 9401 200 0,'-3'-19'74'0,"3"22"-40"0,6-6-33 0,3-2 14 16,9 0-6-16,6-3 2 15,8 2 0-15,13 1 3 16,6 0-7-16,-1-1-4 0,1 4 0 0,-4-1-4 16,1 0-2-16,-3 1-20 15,-7-1-10-15,-8 1-12 16,-6-1-2-16,-6 0-21 16,-12-2-16-1,-3-3 38-15</inkml:trace>
  <inkml:trace contextRef="#ctx0" brushRef="#br0" timeOffset="2987.0015">15228 9252 120 0,'-6'0'46'0,"6"6"-24"0,-3-1-13 16,3 0 16-16,0 9-1 15,0 7 1-15,0 10-8 16,0 14-2-16,0 24-9 16,0 8 0-16,3 8 1 0,3-1-3 15,3 6-1-15,6-2-3 16,-3-12-1-16,-3 6-17 15,-3-16-8-15,-9-13-28 16,-3-10-42-16,-3-14 20 16</inkml:trace>
  <inkml:trace contextRef="#ctx0" brushRef="#br0" timeOffset="3243.535">15678 9274 288 0,'-3'23'110'0,"6"4"-60"0,3 34-58 0,0-24 16 16,3 32-11-16,5 21 2 0,4 5-1 16,0 21-2-16,-3 6 3 15,-3-6-2-15,0-5-1 0,-3-10 3 16,-6-14 0-16,-3-18-8 15,-6-13-2-15,-9-11-25 16,0-16-9-16,-6-16-56 16</inkml:trace>
  <inkml:trace contextRef="#ctx0" brushRef="#br0" timeOffset="3512.6585">15594 9279 332 0,'0'-42'126'0,"6"28"-68"0,3-15-68 0,0 16 20 16,6 0-13-16,21 0 0 16,11 2-3-16,25 6 1 15,11 10 3-15,15 11-8 0,4 5-1 16,-7 8-3-16,-15 3 1 16,-20 8 5-16,-19-1 2 15,-23 6 6-15,-18 11 2 16,-20 7 0-16,-22-4 1 15,-12-4-2-15,-14-5 2 16,-7-2-13-16,-2-8-6 16,0-17-24-16,8-7-12 0,10-13-53 15</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7-04-18T17:37:50.898"/>
    </inkml:context>
    <inkml:brush xml:id="br0">
      <inkml:brushProperty name="width" value="0.05292" units="cm"/>
      <inkml:brushProperty name="height" value="0.05292" units="cm"/>
      <inkml:brushProperty name="color" value="#FF0000"/>
    </inkml:brush>
  </inkml:definitions>
  <inkml:trace contextRef="#ctx0" brushRef="#br0">11231 3913 168 0,'-24'-8'63'0,"21"16"-34"0,3 3-36 16,3-3 8-16,6 0-7 16,3 0-1-16,2 0 4 15,4-1 3-15,3 1 1 16,3-2-3-16,0-1-1 0,8 0 4 15,1 1 3-15,-3 4 10 16,0 1 3-16,0-3 0 16,-1 2 0-16,13 6-3 15,-3-5-1-15,5-1-3 16,1 1-1-16,6-1-5 0,2 1-1 16,-2 2 1-16,-1 3 0 15,7 3 0-15,-3 2 0 16,2 13-5-16,1-2 1 15,8-3 0-15,1 0 2 16,-4 0-1-16,7-5-1 16,-7 0 3-16,1 8 0 15,-1-3-1-15,1-5-2 16,-4 2 3-16,1 6 0 16,2-3-1-16,4 0 1 15,2-3-2-15,4 14-1 0,-4-5-2 16,-2-4 1-16,-1-2 3 15,6 0 1-15,1-2-4 16,-4-1 1-16,1 6 2 16,2-3 1-16,-5 0-1 15,2 3-2-15,-2 5 1 16,-1-2-1-16,1 15 0 16,-1-5 2-16,1-3-3 15,2-2-2-15,-8 2 4 16,5 0 3-16,-2-2-3 15,-1 3-3-15,-2-1 1 16,5 16 0-16,-2-8-2 16,-4 1 2-16,7-4 1 0,8 4 2 15,-2 4-1-15,-7-7-1 16,7-6 1-16,-10 0 1 16,-2-2-3-16,-7 8 0 15,10-1 3-15,-4-4 1 16,1-4-6-16,-7-4 0 15,7-4 3-15,-7-1 4 16,-2 1-1-16,-6 1-2 16,-4-3-5-16,10 0 0 15,-3-2 8-15,-4-1 5 16,1 1-4-16,0-4-1 16,-1 1-2-16,1 3 1 15,-3 4 0-15,-4-1 1 0,-2-1-2 16,-3 0-2-16,2 0 1 15,-2-5 1-15,3 5-1 16,-3 3 2-16,-1-6-2 16,1-2-1-16,0-3-2 15,-3-2 1-15,2-1 3 16,4 1 3-16,-6 4-4 16,0-1-1-16,-7 4-2 15,1 6 0-15,0-3 2 16,0-3 0-16,6 1 2 15,-1-3 1-15,1-3-4 16,-3-3 1-16,0 1 2 16,0-3 3-16,-1 5-2 15,-2 5-2-15,0-5-3 0,3-2 1 16,-3 2 1-16,2 0 2 16,1 0-1-16,-3 1-1 15,-3-1 1-15,0-3-1 16,-1-2 4-16,1 0 2 15,-3 3 0-15,6 7-1 16,-3-2-1-16,3-3 0 16,-7-2-2-16,1-4-2 15,-6-1-19-15,-3-1-8 16</inkml:trace>
  <inkml:trace contextRef="#ctx0" brushRef="#br0" timeOffset="1785.7282">15916 4368 148 0,'21'-2'57'0,"-6"4"-30"0,23 1-32 16,-23 2 10-16,-3 1-8 15,0-1 2-15,-3 3 3 16,0-3 3-16,-3-2-2 16,-6-3 5-16,0 0 4 0,0-3-2 15,-9-5 2-15,-3-2 2 0,-6-22 1 16,-9-3 9-16,-8-4 5 15,-19-9-7-15,-11-5 0 16,-22 0-11-16,-20 3-4 16,-15 2-4-16,-21 17 0 15,-12 9-4-15,-11 14 0 16,-4 16-4-16,12 16 1 16,12 13 2-16,18 16 3 15,18 21 2-15,15 16 1 0,15 19 4 16,17 15 3-1,21 11-9-15,25 18-2 0,19 1-1 16,28-9 0-16,30-2-2 16,23-18 2-16,33-17-4 15,27-26 1-15,21-24 2 16,14-23 1-16,13-30 1 16,-18-34 2-16,-7-16 12 15,-17-21 6-15,-12-29 12 16,-18-9 4-16,-21-17-7 15,-8-25-5-15,-16-10-12 16,-14-11-3-16,-19 11-1 16,-17 11 0-16,-18 15-2 15,-9 14-1-15,-18 18-10 16,-20 16-2-16,-25 24-36 16,-26 26-14-16,-27 45-42 0,-30 40-17 15,-18 40 2 1</inkml:trace>
  <inkml:trace contextRef="#ctx0" brushRef="#br0" timeOffset="4233.6368">5673 2924 132 0,'0'-53'52'0,"0"47"-28"0,3-7-22 16,0 8 12-16,3-3-1 16,0 0 5-16,6-5-8 15,0 2-3-15,6 3-4 16,-1 0-3-16,7 0 1 0,6 0-1 16,3 6 2-16,14-3-1 15,7 2-1-15,11 3-2 0,4 0 1 16,2 3 1-1,16-1 0-15,-4 3 2 0,3 1 1 16,7-1 3-16,11 0 1 16,-3 1-1-16,6-4-1 15,3-2 1-15,9 0 3 16,-9 0 2-16,7-2 1 16,-1-1-4-16,6 0-3 15,0-2 0-15,3 0 1 16,12-3-3-16,-12 0-2 15,3-3 2-15,-3 3 0 16,0-2-1-16,-9-1-2 0,3 1 1 16,-3 2-1-1,0 2 0-15,-3 1 2 0,3 2-3 16,0-4 0-16,1 4 1 16,-7 3 0-16,-3 0 0 15,-6 0 0-15,15 10 0 16,-3-4 0-16,-12 4-3 15,4 4 2-15,-7-4 3 16,-6-2 1-16,3 0-1 16,-8 3-2-16,-1-6 1 15,-3 3-1-15,-5-3 0 16,-10 0 2-16,-2 3-1 16,-7-8-1-16,-8 0 1 15,-9 0 1-15,-13-5-1 16,-5 0-1-16,-6-1 1 15,-6-1 1-15,-9-1-1 0,-6-3 2 16,-9 0-4-16,-9-4-2 16,-12 1-1-16,-14 1 3 15,-25 0-2-15,-14-6-1 16,-24 3-2-16,-27-2 1 16,-36 5 1-16,-26 5-1 15,-45 0 4-15,-12 8 0 16,-12 8-2-16,-18 5 0 15,-9 0-1-15,-8 14 0 16,-19 4-6-16,-5 9-4 16,-24 8-14-16,-7 29-5 15,4-6-47 1</inkml:trace>
  <inkml:trace contextRef="#ctx0" brushRef="#br0" timeOffset="11244.8062">7245 1225 124 0,'6'-13'49'0,"3"-14"-26"0,8-18-18 0,-8 27 13 16,6-3 1-1,6 2 3-15,-3-5-1 0,-3 8 2 16,-3 3-13-16,0 0-1 16,-6 8-2-16,-6-3-6 0,-12 8-2 15,-9 2 2-15,-15 9 3 16,-17 10 3-16,-13 16 3 15,-14 3-1-15,-1 2 2 16,4-5-2-16,11 3 2 16,7-3-6-16,8-3-3 15,13-12-1-15,8 1 1 16,12-7 3-16,9 3 2 16,12-1-3-16,9 3-1 0,12 3-1 15,11 11-2-15,10 2 1 16,9 2-1-16,2-7 2 15,1-3 1-15,2-2-8 16,-5-3-4-16,-6-3-17 16,-1-3-9-16,-2 3-32 15,-9 6-52 1,-10-11 24-16</inkml:trace>
  <inkml:trace contextRef="#ctx0" brushRef="#br0" timeOffset="11455.1995">7700 1416 260 0,'-6'0'96'0,"6"0"-52"0,0 5-51 15,3 8 9-15,3 13-4 16,-3 22-1-16,0 5-1 15,0 11 3-15,0-1 2 0,0 6 2 16,0 8-19-16,0-6-9 16,3-13-40-1</inkml:trace>
  <inkml:trace contextRef="#ctx0" brushRef="#br0" timeOffset="11830.1348">8206 1455 236 0,'-15'-8'90'0,"9"21"-48"0,-3 6-47 15,6-6 15-15,0 14-11 16,3 12 1-16,6 1 0 16,6-3 2-16,15 3-1 15,9-1-3-15,3-12-1 0,14-9-3 16,1-15-1-16,-1-11 10 15,-5-13 5-15,-9-21 16 16,-7-6 8-16,-8-5 7 16,-15-2 5-16,-12 7-6 15,-9 0 0-15,-6 11-16 0,-11 6-5 16,-10 12-19-16,-21 11-6 16,-8 21-26-16,-1 14-8 15,-2 12-42-15,14 33-19 16,31-9-20-1</inkml:trace>
</inkml:ink>
</file>

<file path=ppt/ink/ink13.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0" units="1/dev"/>
        </inkml:channelProperties>
      </inkml:inkSource>
      <inkml:timestamp xml:id="ts0" timeString="2009-04-22T00:09:29.744"/>
    </inkml:context>
    <inkml:brush xml:id="br0">
      <inkml:brushProperty name="width" value="0.03528" units="cm"/>
      <inkml:brushProperty name="height" value="0.03528" units="cm"/>
      <inkml:brushProperty name="color" value="#C00000"/>
      <inkml:brushProperty name="fitToCurve" value="1"/>
      <inkml:brushProperty name="ignorePressure" value="1"/>
    </inkml:brush>
  </inkml:definitions>
  <inkml:trace contextRef="#ctx0" brushRef="#br0">0 0 53,'9'15'36,"7"4"-6,-16-19-7,18-5-38,-4 3-17,-10-9-5,5-1 1</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7-04-18T17:39:59.196"/>
    </inkml:context>
    <inkml:brush xml:id="br0">
      <inkml:brushProperty name="width" value="0.05292" units="cm"/>
      <inkml:brushProperty name="height" value="0.05292" units="cm"/>
      <inkml:brushProperty name="color" value="#FF0000"/>
    </inkml:brush>
  </inkml:definitions>
  <inkml:trace contextRef="#ctx0" brushRef="#br0">9046 10144 304 0,'3'-13'112'0,"-3"10"-60"0,6-5-63 16,-1 6 16-16,4-1-6 15,3 0 2-15,6 1-2 16,6 2 0-16,0 2 1 16,3 6 2-16,2 3 3 0,1-1 0 15,12 4 0-15,-3 2-1 16,5 13 2-16,7-3 1 16,5 1 3-16,-2 4-1 15,5 4 0-15,10-4-1 16,2 7 0-16,4 4-2 15,8 0-1-15,-3 1-1 0,7 2 0 16,-1 2-2-16,0 1-2 16,4 2 3-16,-7-2 2 15,0 7-7-15,-2-5 0 16,-4-5 2-16,-2-2 4 16,-1-3 1-16,-5-3 0 15,-7 0-3-15,-2-3 1 16,2-2-2-16,-8-3 2 15,-4-3-2-15,-5-2 2 16,-9-5 2-16,-7-3 4 16,-5-3 2-16,-3-3 1 15,-6-2 0-15,-3 0 0 16,-3-3 0-16,0 1 0 0,-3-4-4 16,0 1-3-16,-3 0-2 15,-3-3-3-15,0 0 1 16,0 0-1-16,0 0 0 15,0 0 0-15,0 0 0 16,0 0 0-16,0 0-3 16,3 2 2-16,0 1 1 15,0 0 0-15,-1-1 0 16,1 1 2-16,0 0-6 16,3-1 1-16,0 1 3 15,0-3 2-15,-3 0 2 16,0 3 0-16,0-3-7 15,0 0 0-15,0 0-1 16,0 0 2-16,-3 0-4 0,0 0 2 16,3 0 2-16,-3 0 1 15,0 0 1-15,0 0 0 16,3 0 0-16,-3 0 2 16,0 0-14-16,3 0-5 15,-3 0-42-15,-6-6-19 16,-12-4-80-1</inkml:trace>
  <inkml:trace contextRef="#ctx0" brushRef="#br0" timeOffset="796.7826">12579 11345 184 0,'-48'-10'68'0,"33"2"-36"0,-14-3-64 16,14 6-1-16,-6 0 18 15,-9-1 12-15,0 1 21 16,1 0 9-16,-1-1-9 16,0 4-3-16,0 2-9 15,-8 0 7-15,2 2 4 0,3 4-3 16,0 2 2-16,7 0-5 16,2 0 1-16,3 0-9 15,6 7-2-15,3 7-1 16,6-1 2-16,6 3-1 15,9-1 2-15,9 1 0 16,9-3 3-16,0 1-3 16,2 1-2-16,-2 4 2 0,-3-3 0 15,-3-3-4-15,-3 0-1 16,-6 0 3-16,-9 0 1 16,-12 6 4-16,-6-1 1 15,-15 6-1-15,-3 0-1 16,1-9-1-16,-1-4 2 15,-6-11-14-15,0-13-7 16,1-3-50-16,-1-11-20 16,6-2-9-1</inkml:trace>
  <inkml:trace contextRef="#ctx0" brushRef="#br0" timeOffset="1336.0909">12430 11486 312 0,'-12'5'118'0,"9"13"-64"0,3 9-83 16,0-3 11-16,6 5-6 16,3 8 3-16,0 0 15 15,0 10 8-15,0-2 0 16,0-5 6-16,0-3 4 0,-3-5 5 15,3-8 4-15,0-6-5 16,8-7 1-16,7-6-10 16,0-10-4-16,6-22-7 0,0-7-2 15,-1-11 3-15,-2-8 3 16,-3 5 10-16,0 9 5 16,-6 4 8-16,-3 9 3 15,-4 7-7-15,-2 6-4 16,-3 8-11-16,0 13-2 15,0 16-4-15,-3 10-2 16,3 11 0-16,3 11 0 16,0-6 0-16,0-3 3 15,3-4-5-15,0-11 2 16,-3-9 2-16,0-4 3 16,3-6 6-16,-1-8 6 0,1-10 2 15,3-8 3-15,6-16-1 16,-3-6-1-16,6-4 0 15,-3-4 0-15,-4 1-6 16,-2-3-4-16,-3 8-8 16,-3 5-1-16,-3 6-30 15,-3 5-11-15,0 2-54 16,-21-2-106 0</inkml:trace>
  <inkml:trace contextRef="#ctx0" brushRef="#br0" timeOffset="1547.5485">13362 11536 340 0,'3'24'126'0,"-6"-16"-68"0,0 34-94 0,3-24 7 15,6 12-6-15,0 17 3 16,3 3 14-16,3 3 8 15,-3 3 7-15,-4-3 8 0,1-6 5 16,-3-4-5-16,-3-9-3 16,0-7-52-16</inkml:trace>
  <inkml:trace contextRef="#ctx0" brushRef="#br0" timeOffset="1773.5658">13543 11343 416 0,'-9'16'154'0,"7"-14"-84"0,2 14-137 16,2-8-1-16,10 8-10 16,9-6 4-16,12-2 26 15,6-2 14-15,-4-4 21 16,-2-7 8-16,-3 2 4 0,-3-2-13 15,-3 0-3-15,-1-6-48 16</inkml:trace>
  <inkml:trace contextRef="#ctx0" brushRef="#br0" timeOffset="2041.5427">13645 11671 280 0,'3'0'104'0,"17"0"-56"0,43-6-56 0,-30 4 18 16,17-1-5-16,7-7 4 15,2 2-2-15,-2 0-2 0,0 2-2 16,-4 4-3-16,-11-1 1 0,-7 0-26 15,-5 1-8-15,-6-6-27 16,-9 3-10-16,-6-6-25 16</inkml:trace>
  <inkml:trace contextRef="#ctx0" brushRef="#br0" timeOffset="2778.2285">14041 11263 248 0,'-21'16'93'0,"12"5"-50"0,-3 30-50 16,9-20 14-16,-9 12-3 16,-6 15 2-16,3 11 9 15,0 10 2-15,3-5-8 16,4-5 1-16,5-8 1 0,8-3-6 0,10-10-3 16,3-11-12-16,9-8-6 15,6-8-17-15,11-13-4 16,10-13-9-16,0-14-1 15,11-7-21 1,1-22-18-16,-4-2 37 16,1-3 72-16,-4 3 39 15,-8-1 9-15,-10 9 1 16,-5 8-12-16,-9 7-2 16,-6 6-33-16,-9 5-8 0,-6 5-2 15,-12 6-11-15,-9 3-5 0,-6 9-4 16,-3 9-2-16,-3 5 4 15,1 6 3-15,2 5 3 16,3 15 3-16,6-4-3 16,9-1-2-16,6-2-9 15,12-9-3-15,9-4-3 16,15-9-1-16,5-10-1 16,4-10 0-16,11-17 9 15,4-15 6-15,-4-14-1 16,7-13 1-16,-3-7 3 15,-7-17 1-15,-5-5 1 16,-10-5 2-16,-2 7 6 16,-9 17 2-16,-6 18 12 15,-6 13 9-15,-3 16-19 16,-6 19-6-16,-6 26-9 16,-6 27-4-16,-3 21 2 0,0 10 2 15,0 6 0-15,0-8-1 16,3-9 1-16,0-12 1 15,3-8-6-15,0-19-1 16,3-16-5-16,9-16-1 16,6-13 6-16,6-10 2 15,14-3 3-15,1 2 2 16,0 6 16-16,0 11 9 16,-1 15-1-16,-2 11-1 15,3 13 6-15,-1 13 3 16,-2 8-16-16,3-2-6 15,0 0-47-15,17-17-19 0,7-25-121 16</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7-04-18T17:40:17.724"/>
    </inkml:context>
    <inkml:brush xml:id="br0">
      <inkml:brushProperty name="width" value="0.05292" units="cm"/>
      <inkml:brushProperty name="height" value="0.05292" units="cm"/>
      <inkml:brushProperty name="color" value="#FF0000"/>
    </inkml:brush>
  </inkml:definitions>
  <inkml:trace contextRef="#ctx0" brushRef="#br0">5414 8879 220 0,'12'-8'82'0,"6"8"-44"16,9 3-44-16,-7 2 14 15,7 3-9-15,6 8-2 0,9 5-1 16,5 1 0-16,10 1 3 15,8-1 0-15,10-7 1 0,14-4 2 16,6-8 1-16,15-9-1 16,1-2 1-16,2-7 13 15,3-9 7-15,6 0 2 16,-9-5 0-16,0 0-12 16,-9-16-3-16,-3 0-6 15,-14-6-3-15,-16 4 2 16,-14-9 2-16,-13-2 7 15,-11 0 2-15,-15-8-7 0,-15-3-2 16,-15 5-5 0,-18-7-1-16,-23 5-4 0,-13 2-1 15,-23 9-2-15,-21-1 2 16,0 6 6-16,-18 8 4 16,-9 13 3-16,3 18 1 15,-12 19-2-15,-12 13-1 16,-6 24-3-16,1 19 1 15,-4 28-7-15,6 19 1 16,9 14 1-16,33-1 1 16,30-2 7-16,30-16 4 15,32-14-8-15,39-5 0 16,26-7-2-16,37-14 0 16,32-13-5-16,36-8 1 0,27-13-7 15,23-11-1-15,24-5-11 16,21-6-5-16,1 1-51 15,2-1-22-15,-24-2 4 16</inkml:trace>
  <inkml:trace contextRef="#ctx0" brushRef="#br0">5890 16912 256 0,'-24'-2'96'0,"21"2"-52"0,3 2-58 16,0-2 11-16,6 0-6 15,3 3 3-15,6-3 3 16,12 0 2-16,9 0 1 16,8 0 2-16,16-5 3 0,11 2-2 15,19-2 0-15,-1 5 3 16,12 5 1-16,9 8 1 16,9 8 0-16,9-2-2 15,12 2 1-15,12-5 0 16,15-3 1-16,11-5 0 0,10-3 0 15,14-2-2-15,1 5 1 16,5 2-2-16,-2 4 2 16,5 4-4-16,0 11 0 15,1 3-3-15,2 0-1 16,9 5 1-16,-6-8 0 16,10-3 0-16,-7-7 2 15,9 2 3-15,-9-8 4 16,-2-2-2-16,-1-3 1 15,0-3-3-15,-11 3 0 16,2-11 1-16,-5-2 1 16,-4-3-1-16,-3-8 1 0,-17-5-4 15,0-13 0-15,-22-3 3 16,-14 5 3-16,-24-2 2 16,3-3 3-16,-23 2-1 15,-25-10 0-15,-23 3-3 16,-25-3 1-16,-8 13-4 15,-30-47-2-15,-8-3-2 16,-16-6 0-16,-12-2-4 16,-14-7-2-16,-16-1-3 15,-5 13 1-15,-18-2 1 16,-15 13 2-16,-9 10-1 16,-15-10 1-16,-18 8 0 15,6 8-2-15,-6 5 3 16,-5 5 0-16,-4-2 7 15,3 2 6-15,-5 6-4 0,-10 2-2 16,-3 3-6-16,-5 5-2 16,-4-5 1-16,4-2 2 15,-4 4 2-15,1 4 3 16,-10-1-3-16,1 3 0 16,0 0-3-16,-1 5-1 15,1 5 3-15,14-2 3 16,6 8 2-16,1 0 1 15,2 5-2-15,7 5-1 16,-4 8-6-16,0 3-1 16,4 3-4-16,5 5 1 15,3 8 1-15,-3 2 2 0,13 3-1 16,-1 16-1-16,15-3 3 16,-3 1 2-16,12 4-2 15,0 6 0-15,15 0-1 16,6-3-2-16,8-5 0 15,13 14 3-15,6-6-2 16,8-6-1-16,7 3-2 16,8 14 1-16,7 5 1 15,-7 15 2-15,7 1-1 16,5 5-1-16,9-11 0 16,9 1 0-16,9-9 5 15,13 6 1-15,10-11-5 16,19 0 0-16,9 3 1 0,6-8 1 15,14 2-2-15,4-4 0 16,5-4-1 0,13 3 0-16,2-7 3 0,4-12 2 15,8-4 0-15,12-9 2 16,9-2-2-16,6-8-1 16,6-11 1-16,15 6-1 15,9-9-5-15,9-4 1 16,6-9-7-16,14-2-3 15,7-14-8-15,8-7-1 16</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7-04-18T17:41:07.625"/>
    </inkml:context>
    <inkml:brush xml:id="br0">
      <inkml:brushProperty name="width" value="0.05292" units="cm"/>
      <inkml:brushProperty name="height" value="0.05292" units="cm"/>
      <inkml:brushProperty name="color" value="#FF0000"/>
    </inkml:brush>
  </inkml:definitions>
  <inkml:trace contextRef="#ctx0" brushRef="#br0">16535 14452 168 0,'0'-6'63'0,"6"4"-34"0,6-4-45 0,-3 6 7 0,3-2 0 16,3 2 2-16,2 0 9 16,4 0 6-16,0 2-4 15,-3 4 11-15,3-1 7 0,6 3-7 16,2 5-1-16,7 8-8 16,9-2-4-16,2-1-1 15,10 1 1-15,8-1 1 16,10-2 3-16,14 5-1 15,3-2 2-15,13-3-2 16,14 5 0-16,-6 5-1 16,15-4 0-16,3-4 2 15,3 1 3-15,12-6-2 16,5 0-2-16,-5-2 0 0,12-3 1 16,3 0-5-16,11-3-1 15,-5-3 0-15,3 1 2 16,11-3 1-16,4 3 1 15,-1-3 4-15,-2 0 3 16,-6-3 5-16,8 0 2 16,7 1-5-16,-1-3-3 15,1-3-5-15,-19-3-2 16,4-2 5-16,-6-8 3 16,-15-1-4-16,2-4 1 15,25-8-3-15,-21-9 0 16,-10-10-3-16,-17 3-2 0,-18 2 1 15,-11 1-1-15,-22-1 6 16,-12 6 6-16,-17-3 0 16,-6 3 1-16,-16-11-10 15,-11-3-1-15,-15 0-2 16,-12-4 0-16,-6-1 2 16,-17 3 1-16,-16-1-1 15,-21-15-2-15,-8 3 1 16,-18-3-1-16,-9-3-3 15,-19 3 2-15,-5 5 3 16,-12-8 1-16,-8 9-1 16,-7-1 1-16,6 11-2 15,-6 5 2-15,0 2 2 16,3 6 2-16,-14 6-3 0,8 4-1 16,-6 4 3-16,-2 2 3 15,-13-3-6-15,-15 5-4 16,1-4 0-16,-10 9 0 15,10 4 1-15,-7 5 2 16,16 2-1-16,8 0-1 16,7 6 1-16,5 0-1 15,6 2 2-15,0 1 3 16,9 2-4-16,-2 0-1 16,2 2 0-16,6 1 0 15,0 0-3-15,9-1 2 16,3 11-1-16,9-2 0 15,3 0 0-15,9 7 0 0,2 3 2 16,1 3 0-16,9 0 2 16,0 0 1-16,2 7-1 15,4 4 1-15,6-3-4 16,2 2-2-16,10 0 2 16,8 6 0-16,-5 13 3 15,8 0 1-15,7 0-6 16,2 13 0-16,10-5 3 15,5 2 2-15,9 6-3 16,9 5-1-16,6-5-4 16,9 10 1-16,6 3 1 15,9 6 2-15,6 4-1 16,6-4-1-16,9 2 0 16,5 0 0-16,4-3 3 0,0 0 0 15,14-7 1-15,10 2 2 16,8-6-1-16,6-2-1 15,7-7-2-15,8 4-1 16,0-10-1-16,10-14 0 16,-10-10 5-16,12-10 1 15,-3-9 0-15,6-7-2 16,-6-8 1-16,1-6-1 16,-4-21-3-16,0-2 0 15,-6-3-7-15,-5-6-2 16,-1-2 0-16,-9-13 0 0,-11 8 4 15,-10 2 3-15,-11 0 0 16,-12 3 1-16,-10-16-8 16,-8-5-3-16,-9-3-23 15,-6-18-8-15,-3-16 8 16,0-14 8-16,0-13-5 16,0 11 0-16,0-8 12 15,0 11 6-15,-3 10 26 16,0 11 11-16,-6 10 13 15,-3 5 4-15,-3-4-15 16,-23 4-5-16,-10 1-49 16,-44-11-20-16,-39 2-40 15</inkml:trace>
</inkml:ink>
</file>

<file path=ppt/ink/ink17.xml><?xml version="1.0" encoding="utf-8"?>
<inkml:ink xmlns:inkml="http://www.w3.org/2003/InkML">
  <inkml:definitions>
    <inkml:context xml:id="ctx0">
      <inkml:inkSource xml:id="inkSrc0">
        <inkml:traceFormat>
          <inkml:channel name="X" type="integer" max="24576" units="in"/>
          <inkml:channel name="Y" type="integer" max="18432" units="in"/>
          <inkml:channel name="F" type="integer" max="255" units="dev"/>
        </inkml:traceFormat>
        <inkml:channelProperties>
          <inkml:channelProperty channel="X" name="resolution" value="2540.15503" units="1/in"/>
          <inkml:channelProperty channel="Y" name="resolution" value="2540.24243" units="1/in"/>
          <inkml:channelProperty channel="F" name="resolution" value="6.33226E-7" units="1/dev"/>
        </inkml:channelProperties>
      </inkml:inkSource>
      <inkml:timestamp xml:id="ts0" timeString="2013-04-11T17:36:10.680"/>
    </inkml:context>
    <inkml:brush xml:id="br0">
      <inkml:brushProperty name="width" value="0.05292" units="cm"/>
      <inkml:brushProperty name="height" value="0.05292" units="cm"/>
      <inkml:brushProperty name="color" value="#C00000"/>
    </inkml:brush>
  </inkml:definitions>
  <inkml:trace contextRef="#ctx0" brushRef="#br0">6906 9883 3,'0'-10'7,"0"10"-1,-2-9-2,2 9-2,1-13 0,-1 13-1,4-15 1,-4 15 1,7-13 1,-7 13 0,6-10 0,-6 10 0,0 0 1,0 0 0,7 15-1,-6-2 0,-1 5-1,0 6 1,-3 2 1,0 8-1,-5 2 1,-1 3-1,-2 1-1,-3 1-1,2-3 0,-2-4-1,4-2 0,1-7-1,4-7-1,0-5 1,5-13 0,0 0 0,0 0 0,9-17 1,-4-2-1,2-5 1,1-5 0,2-2-1,-2-4 1,1-2-2,1-2 2,-2 3-1,0 4 0,-2 4 1,-2 4 0,0 7 1,-3 2-1,-1 15 1,-7-9-1,7 9 1,-13 12-1,3 3 1,-1 5-2,-1 3 0,-1 8 1,0 5-1,1 4 0,0 1 0,1-3 0,2 0 0,0-6 0,4-7 0,0-6 0,4-10 0,1-9 1,4-15-1,4-7 1,3-8-1,1-6 1,3-7 0,1-6-1,0-2 0,-1 1 0,-1 4 0,-4 4 0,-3 6 0,-3 8 1,-3 11 0,-1 17 0,-13 7 0,-2 17 0,-1 14 0,-7 9 1,1 7-1,1 2 0,0-2 0,3-4-1,6-8 1,5-10-1,3-10 0,7-9 0,-3-13-1,14-4 0,-3-11 0,2-7 0,3-9-1,1-6 2,3-8-2,1-5 1,0-2-1,0 3 2,-2 5 0,-3 8 0,-5 11 0,-4 14 0,-7 11 0,-8 24 2,-5 10-1,-9 11 1,-2 11 0,-4 4 0,1 0 1,-1-3-1,4-8-1,4-8 0,6-11-1,7-12-1,7-18-1,0 0-1,5-22 1,7-5-1,2-6 1,4-6 0,1-2 0,0-1 1,1 3 0,-3 8 1,-2 7 1,-5 7 0,-10 17 0,0 0 0,0 0 1,-11 24 0,-3 6 0,-7 4 0,-1 5-1,-1-2 1,4-3-1,1-5-1,5-11 0,13-18 0,0 0-1,2-28 0,14-4 0,6-5 0,4-6-1,2 2 2,0 3-1,-1 7 0,-3 7 0,-4 11 1,-4 5-1,-4 9 1,-3 10 0,-3 3 0,-1 6 0,-4 4 0,-2 4 1,-6 1-1,-3 2 0,-3 1 0,-4-5 0,1-1 0,-1-7 0,4-9 0,3-10 0,10 0 0,1-26 0,11 2 0,4-5-1,6-2 1,4 3 0,0 5 0,0 4 0,1 8 0,-3 6-1,-4 6 1,-7 7-1,-7 8 0,-7 2 0,-6 5 0,-6 2 0,-9 1 0,-2-4 0,-5 0 1,-2-8 0,0-6 0,0-7 2,1-7-1,3-8 0,3-9 0,4-2 0,6-7 0,6-1 0,9-1 0,10 4 0,6 7 0,9 5 0,6 12 0,3 6 0,2 8 0,2 7-1,-3 4 0,-6 4-2,-5 3 0,-9 1 0,-8 2-1,-7-1 0,-7 1 1,-7-4 0,-7-2 1,-3-10 0,-1-7 1,-1-14-2,5-8-3,3-11-6,6-11-16,12-1 0,1-12 0</inkml:trace>
</inkml:ink>
</file>

<file path=ppt/ink/ink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7-04-18T17:41:27.712"/>
    </inkml:context>
    <inkml:brush xml:id="br0">
      <inkml:brushProperty name="width" value="0.05292" units="cm"/>
      <inkml:brushProperty name="height" value="0.05292" units="cm"/>
      <inkml:brushProperty name="color" value="#FF0000"/>
    </inkml:brush>
  </inkml:definitions>
  <inkml:trace contextRef="#ctx0" brushRef="#br0">3592 6472 148 0,'-12'-29'55'0,"9"26"-30"0,-3-5-23 15,6 5 14-15,0-2-6 16,0 0 2-16,0 0-5 16,3 2 1-16,0 0-5 15,0 1-4-15,0 2-2 0,3 0 6 16,0 0 5-16,0 0 2 16,0 0 4-16,3 0 4 15,0 2 1-15,0 1 1 16,0 0 2-16,0-1-10 0,6 3-4 15,3 1-5-15,2-1-3 16,1 0 3 0,3 1 2-16,0-1-2 0,0 5 0 15,8 1 3-15,4-3 3 16,-3 0 0-16,3-8 0 16,-1-3-1-16,1 9 2 15,9-9-3-15,-4 6-2 16,1-1 2-16,-3 1 0 15,2-8-3-15,1 2-3 16,-3 0 2-16,2 1 2 16,1-1 2-16,0 0 1 15,2 1 0-15,4-1 0 0,-3 0-4 16,-4 1-1-16,1-1 1 16,9 0 0-16,-10 1-2 15,4-1-2-15,0 1 1 16,2 2-1-16,7 0 0 15,-1 0 0-15,-2 0 0 16,-3 0 2-16,-1 0-8 16,1 2-1-16,-3 1 10 15,2-1 5-15,1 1-3 16,2 0-3-16,4-3 3 16,3 0 1-16,-7 0-2 15,10 0-3-15,-4 0 2 16,4 0 0-16,-4 0-4 0,4 8-1 15,-1 0 1-15,-2 0 0 16,3 5-2-16,-1 0 2 16,1-5 1-16,2 0 2 15,10-5 3-15,-7-1 4 16,-2-7-4-16,-1 2-1 16,1 1-2-16,2 2-2 15,-2 8 1-15,5-6 1 16,-2 3-1-16,-4 1-1 15,1-1 1-15,-1 3 1 16,4-3-1-16,-4 1-1 16,1-1 3-16,2 0 2 15,1 0 0-15,-1-2 0 0,3 0-3 16,4-1 1-16,2 1-2 16,4-3-1-16,-7 0 3 15,18 0 0-15,-2-3 1 16,-10 3 0-16,-5-2 4 15,2-4 5-15,-5 1-5 16,-13 0 0-16,-2-3-2 16,-1 3 1-16,-2-9-4 15,-4 4 0-15,-2-6-1 16,0 3 1-16,-1 2-2 16,1 3 2-16,0 0-2 15,-10 0 2-15,-2 3-2 16,-6 0-1-16,-3-1 1 0,0 4 1 15,-7-1-3-15,1 1-2 16,0 2 2-16,3 0 2 16,-3 0 2-16,-3 0 1 15,3 0-5-15,-3 0 1 16,-1 2 2-16,-2-2 1 16,0 0-4-16,-3 0 1 15,-3 0-2-15,0 0-2 16,-3-2-44-16,-3-6-17 15,-24-11-122 1</inkml:trace>
  <inkml:trace contextRef="#ctx0" brushRef="#br0" timeOffset="1772.1379">16993 6633 164 0,'-6'-24'63'0,"6"22"-34"0,9 2-36 16,-3-3 10-16,3 0-3 16,6 1 0-16,6-1-3 15,6 0 0-15,0 1 2 16,-4-1-2-16,4 3 1 0,0 0 4 16,0 0 1-16,3 3-1 15,8-3 1-15,1 2 2 16,3 1 2-16,2-3-3 15,10 3-1-15,5-1-1 16,7 1 1-16,2 0-2 16,1-1-1-16,2 1 1 15,4 0 1-15,2 2-1 0,9 0-1 16,-5 0 3-16,5 1 2 16,6-4-2-16,1 1-2 15,8-3 2-15,-3 0 0 16,9 0-1-16,-3 0 1 15,7 0-2-15,-10 0-1 16,9 0 3-16,-3 0 2 16,6 0-2-16,-6 0-2 15,9 0-3-15,4 0 1 16,-4 3 3-16,6-1 1 16,-3 1-4-16,0 0-1 0,-6-1 1 15,6 1 0-15,27 0 1 16,-12-1 2-16,-9 4-3 15,-6-1 0-15,-3-3 3 16,-6 9 3-16,3 0-2 16,-12-3-2-16,4 5 0 15,-7-5-1-15,-3 0 0 16,0 0 0-16,-11-3 2 16,-1 0 1-16,0 0-6 15,-11-2 0-15,-7 0 1 16,-8-1 3-16,-4 1-5 15,-2 0 1-15,-12-1-34 16,-6 1-13-16,-13 5-26 16</inkml:trace>
  <inkml:trace contextRef="#ctx0" brushRef="#br0" timeOffset="18661.7628">14085 9808 124 0,'-6'-18'46'0,"6"20"-24"0,0-7-21 0,6 2 8 16,-6 3-5-16,3 0-3 16,0-2 6-16,3-1 3 15,-3 3-5-15,-3 0 1 0,6 0 1 16,0 3 12-16,0-1 5 0,0 1-6 16,6 5 0-16,6 0-5 15,2 0 0-15,7 2-3 16,3 1-1-16,12 2-1 15,2-2 2-15,7-1-3 16,6 4-2-16,5 1-2 16,1 1 0-16,11 0-4 15,3 0-2-15,4 0 8 16,11 2 6-16,-6 1-3 16,13-1-2-16,2 1 1 15,9-3 2-15,3-3-2 16,9-2 1-16,6-6-5 0,0 0 0 15,0 1 1 1,3-4 2-16,0-2 1 0,3 5 3 16,0 1-3-16,6-6 1 15,0 0-3-15,0-8 0 16,6-3 1-16,-4-2 3 16,4 0-2-16,0 0 1 15,-9-3-3-15,6-5 0 16,24-1-6-16,-16 1 1 15,-8 0 0-15,-15 0 2 16,-12-14 5-16,-5 4 4 16,-13-4-2-16,-9-2 2 15,-6-8 0-15,-11-8 1 16,-16-2-4-16,-11 2-3 0,-12-3 0 16,-15-7-1-16,-12-1-2 15,-9-15-2-15,-6 2 1 16,-18 6 1-16,-3-1-3 15,-6 4-2-15,-8 4 2 16,-7-13 0-16,-14 6-2 16,-10 5 2-16,-11 8-4 15,-9-11 1-15,-4 13 2 16,1 6 3-16,0 5-2 16,3-5 0-16,-9 2 1 15,2 8 2-15,-5 9-3 16,3 4 0-16,-15 6-1 15,-9 5-2-15,-6 6-4 16,-9 4-2-16,3 4 5 16,3-1 4-16,3 3 0 0,3 0 0 15,0 0-1 1,3 3 0-16,3-1-7 0,3 1-2 16,3 0 1-16,9-3 4 15,3-3 3-15,6 0 2 16,-3 1-2-16,2-4 2 15,10 1 1-15,-3-3 2 16,3 0-1-16,8 3-1 16,1 0-2-16,5 2 1 15,7 0 1-15,-6-2 0 0,8 5-3 16,4 5 2 0,2 1 1-16,1 1 0 0,5 4 0 15,3 8 2-15,4 7-3 16,-1 3 0-16,-2 0-4 15,-1 6-1-15,1 4 0 16,5 4 2-16,-3-1-3 16,1 6 0-16,8 7 4 15,3 9 1-15,7-3-3 16,2-1 1-16,3-1 0 16,6-4-1-16,3-2 4 15,6 0 0-15,3 11 1 16,4-1 0-16,2-2-3 15,3 2 0-15,0-2-1 16,6 0 3-16,2 0 0 16,4 10 3-16,3-7-6 15,3-6 1-15,9-10 1 0,6-1 3 16,2 1 0-16,7-8-1 16,3-1 1-16,11 1-1 15,1-6-3-15,-4-2 2 16,10-5 1-16,-1 2 0 15,1-8 0-15,5 5 2 16,4-10-1-16,-1-5-1 16,13-11 3-16,2-11 2 15,0-2 0-15,7-3 0 16,-7-8-3-16,0 1 1 16,-8-4 2-16,-7-5 4 0,-5-7-2 15,-4-4 1-15,-2-2-1 16,-7-16 3-16,-8-2-1 15,-4-3 0-15,4-11-3 16,0 3 1-16,-13-13-2 16,-5 2 2-16,-9 6 2 15,-9-1 2-15,-21 4 1 16,-3 4 0-16,-9-10-4 16,-5 5-3-16,-16 9-5 15,-3 4-2-15,-8 1-2 16,-19 4 0-16,-8 4-4 15,-18-1 0-15,-27 1-12 16,-24 10-2-16,-32 16-21 0,-31 36-10 16,-47 36-78-1</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7-04-18T16:52:01.225"/>
    </inkml:context>
    <inkml:brush xml:id="br0">
      <inkml:brushProperty name="width" value="0.05292" units="cm"/>
      <inkml:brushProperty name="height" value="0.05292" units="cm"/>
      <inkml:brushProperty name="color" value="#FF0000"/>
    </inkml:brush>
  </inkml:definitions>
  <inkml:trace contextRef="#ctx0" brushRef="#br0">8563 15460 184 0,'-3'0'68'0,"9"0"-36"0,9 0-40 15,-3 0 10-15,6-3 1 16,15-2 3-16,8-6 3 16,4-5 5-16,12 0-8 15,5 0 6-15,1 3 3 0,8 5 6 0,1 0 2 16,-1 3-8 0,3 0-2-16,4-1 4 0,14 1 3 15,-3-3-1-15,13 3-2 16,8-6-7-16,9 3-4 15,9 1-6-15,0-4 0 16,9 3-2-16,-15 0 0 16,3 0 2-16,-3 0 0 15,3 3 0-15,-3 0 0 16,-6-1 2-16,0 1 3 16,-3 2 2-16,-9 1 3 0,4-4-5 15,-7 4-1 1,-9-1-4-16,-3-2-1 0,-14 0-4 15,-10-1 1-15,-11 1-7 16,-13 2-3-16,-8 1-17 16,-12-9-62-1,-27-2-3-15,-27-6-7 16</inkml:trace>
  <inkml:trace contextRef="#ctx0" brushRef="#br0" timeOffset="1146.3179">8867 16243 296 0,'-3'-3'110'0,"6"6"-60"0,-3-3-58 16,9 24-15-16,3 7-7 15,0 6 8-15,-6 22 8 16,-6 12 9-16,-3 14 7 0,-6-6 4 16,-3 6 6-16,3-11 5 15,-3-11-7-15,0-7-1 16,3-16-18-16,3-14-9 16,0-13-9-16,3-26-1 15,3-11 6-15,6-23 3 0,6-12 9 16,9-7 6-16,9-5 9 15,3 5 7-15,2 2 5 16,1-7 2-16,-3 12 3 16,-1 12 3-16,-2 18-2 15,-3 13 0-15,-6 21-12 16,-6 8-7-16,-3 14-2 16,-3 13-2-16,-9 5-3 15,0 2 2-15,0 9 1 16,-3-3 0-16,0 0-9 15,3-6-2-15,0 1-7 16,6-6-4-16,0-10-15 16,2 2-4-16,4-15-2 15,0-6 1-15,3-18-1 16,0-8-25-16,3-17 13 16</inkml:trace>
  <inkml:trace contextRef="#ctx0" brushRef="#br0" timeOffset="1724.7081">9439 16571 196 0,'0'3'74'0,"3"2"-40"0,2-3-35 0,1 4 12 15,3-1-3-15,6-2 0 16,3-3-4-16,3-3-3 16,6-2 0-16,2-6 1 0,-2-7 1 15,-3-4-6-15,-3-4-2 16,-6 0-3-16,-6 2 2 0,-6-11-3 15,-3 1 1-15,-15-3-1 16,0 2 3-16,-3 4 6 16,0 4 2-16,0 6 2 15,1 8 2-15,-1 13-1 16,3 16 0-16,3 13-8 16,3 8-2-16,3 16 2 15,6-3 1-15,6 8-1 16,3-7 2-16,3-1-1 15,9-3 0-15,5-7 2 16,1-5 0-16,0-9-14 16,0-2-3-16,0-8-2 15,-1-6 1-15,4-15 3 16,3-8 4-16,-3-6 5 16,-7-7 1-16,-2-6 7 0,-3-10 6 15,-3-1-2-15,0 4 2 16,-3 10 10-16,-3 2 6 15,-3 6 5-15,-3 5 5 16,0 5-8-16,-3 4-1 16,0-7-16-16,0 12-6 15,0-1-2-15,0 3 1 16,3 3-3-16,3 5 0 16,3 18-4-16,2 1-1 15,7 12 3-15,6 19 3 16,6-5-1-16,0 3-2 15,-1-8-1-15,-5-1 0 0,0-7-17 16,-3-8-7-16,-9-9-23 16</inkml:trace>
  <inkml:trace contextRef="#ctx0" brushRef="#br0" timeOffset="1974.9141">10352 16187 216 0,'-3'3'82'0,"0"2"-44"0,-3 3-38 15,1 0 16-15,-10 8-11 16,0 10-3-16,-6 6-1 0,-6 8 1 16,-9 10-1-16,-8 14-3 0,-7 12 1 15,4-2 1-15,5-5 0 16,0 0-20-16,9-8-7 15,1-11-59 1,17-21-33-16,6-24 55 16</inkml:trace>
  <inkml:trace contextRef="#ctx0" brushRef="#br0" timeOffset="2184.1929">10451 16227 400 0,'17'16'148'0,"-17"-11"-80"0,6-5-108 32,0 3 12-32,15 2-27 15,3-5-4-15,3 0 14 16,3-5 7-16,5-3 23 0,4-5-3 16,-6 5 3-16,-6-3-8 0,-7 3 0 15,-5 0-15 1,-3 3-45-16</inkml:trace>
  <inkml:trace contextRef="#ctx0" brushRef="#br0" timeOffset="3503.5716">9989 16550 200 0,'-6'5'77'0,"9"-2"-42"0,0-1-43 16,-3-2 12-16,6 3-2 16,0-3 1-16,3 0 12 15,6-3 7-15,6-7-11 16,0-4 3-16,2 1 0 0,4-5-5 15,0-3-1-15,3-3-6 16,3 0-4-16,-1-16-2 16,-5 3 3-16,0 0 4 15,-6 0 3-15,-3 3 2 16,-4-1 2-16,-5 4-1 16,-3-4 2-16,-6 3-4 0,-3 6 1 15,-6 5-3-15,-8 2 0 0,-7 9-12 16,-6 7-3-16,-9 11 3 15,-2 8 3-15,2 8 3 16,-3 7 1-16,9 25 2 16,4 5 1-16,2 13-1 15,3 8 1-15,6 11-4 16,6-9-2-16,6-7 8 16,6 5 6-16,9-11 1 15,6-7 3-15,15-6-6 16,0-13-3-16,2-11-3 15,1-7-3-15,9-14-6 16,-3-8-4-16,-7-10-12 16,-2-11-4-16,-3-13-28 15,-3-11-10-15,-3-12-44 16</inkml:trace>
  <inkml:trace contextRef="#ctx0" brushRef="#br0" timeOffset="4084.7009">10513 16327 12 0,'-15'-39'8'0,"30"15"-4"0,-6 3 26 15,-6 15 17-15,0-1 25 0,0 4 13 0,-3-2-18 16,3-1-5-16,-3 1-26 16,3 2-10-16,-3-2-16 15,3 2-6-15,6 1-3 0,-3 2-1 16,0 5 2-16,0 6-1 16,0 5 2-16,-6 18-2 15,-6 3 2-15,0 3-2 16,-6 10 2-16,0-2-9 15,0-3-1-15,0 0 4 16,3-11 1-16,0-8 2 16,0-7 0-16,3-1 2 0,0-10 1 15,0 3 3-15,1-16 1 16,2-6-1-16,3-5 1 16,3-16 5-16,5 1 2 15,16-9 1-15,3-13 1 16,0-8-6-16,3 3-4 15,5 0-6-15,4 0-2 16,-3 13 1-16,-1 10 2 16,1 9 4-16,0 7 2 15,0 11-3-15,5 3-3 16,1 2 0-16,0 9-1 16,-7 2-3-16,-2 0 0 15,-6 2-9-15,-3 1-5 0,-6 2-24 16,-4 3-11-16,-5 0-59 31,-9-6-52-15,-6-7 59-16</inkml:trace>
  <inkml:trace contextRef="#ctx0" brushRef="#br0" timeOffset="5006.9284">11745 16409 172 0,'0'3'66'0,"3"5"-36"0,6-5-31 0,-3-1 15 16,6 9-1-16,3-8 2 0,9 7 5 16,6-2 2-1,2-3-11-15,4-2 2 0,9-6 1 0,5-7-5 16,-2-3-1-16,0-9-2 16,-4-12-1-16,-5-3-3 15,0-3 1-15,-9 1-7 16,-13-4 1-16,-8 1-1 15,-9 5-1-15,-9 8 10 16,-11 5 4-16,-16 11-13 16,0 21-4-16,-3 8 3 15,1 10 4-15,-4 22 4 16,0 5 1-16,7 15-5 16,11 4 1-16,21 2 6 15,6 3 4-15,12-11-1 16,6-8 0-16,20-10-1 15,10-9 0-15,8-12-7 16,4-9-2-16,-1-12-16 0,1-14-4 16,-1-16-16-16,-2-8-6 15,-1-2-61 1</inkml:trace>
  <inkml:trace contextRef="#ctx0" brushRef="#br0" timeOffset="5639.4443">13106 16391 328 0,'-3'0'123'0,"0"-5"-66"0,-3-3-84 0,6-6 10 16,-3-12-11 0,0-11 2-16,-9 0 7 0,0-16 7 15,-6 8 7-15,-3 8 1 0,-2 5 2 16,-4 11 2-16,-6 5 2 15,-3 3 5-15,4 18 4 16,2 6-9-16,6 2-2 16,3 3-1-16,3 2 2 15,4 4 2-15,2 4 3 16,3 14 6-16,0 2 4 16,0 3-2-16,0 11 2 15,0-1-5-15,0 1-1 16,3-3-9-16,0-8 0 0,3 5 3 15,0-18 2-15,0-6-2 16,0-7-3-16,0-11-3 16,-3-8-1-16,0-8 2 15,0-8 0-15,0-5 3 16,0-16 1-16,3-3 1 16,3 0 0-16,3-13-2 15,3-5 1-15,6 0-2 16,3 5-1-16,3 0 5 15,3 0 4-15,9 3-5 16,-1 10-2-16,-2 8-6 16,0 3 0-16,-3 6 0 15,-3 7-1-15,-3 8 1 16,-1 10 0-16,-2 12 0 16,-3 7 3-16,0 5 0 0,-3 3 3 15,0 0-3-15,-3 11 0 16,-3 5 1-16,0 0 0 15,-6 3-11-15,0 10-3 16,-3 0 0-16,0 6 1 16,0-9-8-16,0-5-1 15,0-5-20-15,3-10-8 16</inkml:trace>
  <inkml:trace contextRef="#ctx0" brushRef="#br0" timeOffset="6171.8148">13323 16671 280 0,'0'6'104'0,"6"-6"-56"0,9-11-78 16,-3 1 8-16,0-20-2 15,3-9 6-15,6-6 15 16,-7 0 9-16,-11-8-2 0,-3-5 7 0,-3 10 2 16,-3 3 2-16,-5 8 4 15,-1 8-2-15,0 5-1 16,-3 8-8-16,-3 11-5 16,-6 10-7-16,-6 19-2 15,1 13-8-15,-1 8-4 16,3 16 10-16,3 5 4 15,9-2 14-15,6 7 8 16,9-13 0-16,12-10-1 16,9-11-12-16,12-11-2 15,3-12-3-15,2-25 0 0,10-16 4 16,3-25 2-16,-4-15 2 16,1-23 0-16,-6-26 0 15,-7-16 0-15,-5-1-7 16,-9 4 0-16,-6 23 1 15,-6 24 3-15,-3 21-7 16,-6 16-3 0,-3 19 3-16,-3 34 2 15,3 34-4-15,3 24-1 16,3 27 10-16,3 18 7 0,3-5-9 16,-1 5 0-16,16-8-60 15,-3 0-27-15,-9-10-43 16</inkml:trace>
  <inkml:trace contextRef="#ctx0" brushRef="#br0" timeOffset="6499.681">11076 16592 348 0,'3'-5'129'0,"12"-1"-70"0,17-12-71 0,-2 10 18 0,15-13-7 16,11-3 0-16,10-5-35 15,8-13-15-15,10-6-84 16,-4-2-36-16</inkml:trace>
  <inkml:trace contextRef="#ctx0" brushRef="#br0" timeOffset="13892.175">15487 14272 212 0,'9'-45'82'0,"9"37"-44"0,9-3-47 0,-12 8 14 15,3-2-7-15,5-3-2 16,10 0 3-16,9-2 2 16,-1-1 0-16,7 1 13 0,6-1 5 15,8-8 2-15,13-2 2 16,8 0-7-16,12 3 1 16,6 2-6-16,10 3 1 15,11 2-7-15,3 6-1 16,9 5-2-16,2 2-2 0,16 9 1 15,3-1-1-15,21 6 2 16,2 0 1-16,7-8 3 16,-7 0 3-16,16-11 0 15,-4 6 2-15,1-6-4 16,-1 6 1-16,4 2-7 16,-9-2-1-16,-4 0 0 15,-2 2 2-15,-13 0-1 16,-2 1 2-16,-6-1-2 15,-15 0 2-15,-12 0-4 16,-15 1-2-16,-18 2 4 16,-6-3 3-16,-11-2-17 15,-16-1-5-15,-14-2-30 16</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7-04-18T16:53:07.378"/>
    </inkml:context>
    <inkml:brush xml:id="br0">
      <inkml:brushProperty name="width" value="0.05292" units="cm"/>
      <inkml:brushProperty name="height" value="0.05292" units="cm"/>
      <inkml:brushProperty name="color" value="#FF0000"/>
    </inkml:brush>
  </inkml:definitions>
  <inkml:trace contextRef="#ctx0" brushRef="#br0">4476 10385 76 0,'-26'-3'30'0,"20"1"-16"0,0-9-8 16,3 6 11-16,0-3-3 15,0-19 0-15,-6 4 3 0,-9-4 3 16,0 3 12-16,0 0 4 16,-6 3-7-16,-2 3-3 15,-7-1-15-15,-9-2 0 0,-2 3 0 16,-4-6-2-16,-9 3 2 15,4-1 3-15,-1 4 1 16,-11-1-6-16,-7 6-1 16,1 0-4-16,-10 10-1 15,1 3-1-15,-9 6 1 16,-1 17-4-16,4-1 0 16,-3-4-1-16,3 6 0 15,-7 0 2-15,-2 10 0 0,6 6-3 16,-4 5 2-16,1 10-1 15,-3 17 0-15,-3 7 0 16,8 11 0-16,4 8 2 16,-3 8 0-16,5 2-3 15,4 3 2-15,9 8 1 16,-1-7 2-16,13 7-3 16,-10 10-2-16,10 4 4 15,5 7 1-15,6 13-3 16,7-2-1-16,-1 29 1 15,9-3 2-15,4-13 0 16,-1-8-1-16,9 8-2 16,6-2 1-16,0-3 3 0,15 13 1 15,0 0-4-15,9 5 1 16,0-10-2-16,3-9 0 16,3 6 2-16,0-18 2 15,0 2-1-15,-1 5 2 16,7-12 0-16,-9-6 3 15,12-6-1-15,-3 9 0 16,6 2-3-16,-4-8-2 16,1 14 1-16,9-3 1 15,-3-6 1-15,0 4 1 16,2-14-2-16,13-3 1 16,-6-8-2-16,-1 1-1 15,1-11 1-15,3-9-1 16,-1-7 2-16,7 3 1 15,-3-3-1-15,2-5-2 0,13 7 1 16,2 4-1-16,-2-4 0 16,5 6 0-16,1-13 0 15,-4-11 0-15,7 3 0 16,2-14 2-16,-8-15-3 16,2-3 0-16,4-11 1 15,-1-5 0-15,1-8 0 16,11-7 0-16,-6-7 0 15,1-7 0-15,-4-7 0 16,4-7 0-16,-1-12 0 16,6-6 0-16,-2-8 2 15,-1-10 1-15,1-3-4 16,2-5-1-16,-3 0 1 0,1-22 2 16,-7 6 0-16,-5-21-1 15,5-3-2-15,-2-13 1 16,-4-8 3-16,-2 0 3 15,8-11-2-15,-11-5 0 16,-7 8 1-16,-2-10 2 16,-4 10 1-16,-2-13 3 15,-6-14-3-15,0 3-2 16,-4-7 0-16,-2-7-1 16,0-6 2-16,-6-9 1 15,-4 5-1-15,4-8-1 16,-9-10-6-16,6-10 1 15,-15-14 0-15,-3-22 0 0,-3 4 2 16,-3-1 3-16,-9-2-4 16,3 0-1-16,0 3 0 15,3 15 2-15,0 6 1 16,-3 23 1-16,0 14-7 16,-3-3 0-16,-6 21 3 15,-3 1 4-15,-6-12-3 16,-2 4-1-16,-16 15-11 15,-3-11-3-15,1 1-6 16,-10 10-1-16,-2-5-4 16,2 11-1-16,3 23-2 15,7 3 2-15,5 13 6 0,0 24 2 16,-2 21-18 0,-4 24-7-16,-3 26-45 15</inkml:trace>
  <inkml:trace contextRef="#ctx0" brushRef="#br0" timeOffset="18276.7922">2163 13832 136 0,'-6'-2'52'0,"6"2"-28"0,0 0-33 16,0 0 9 0,6 10 0-1,3 1 2-15,3 0 2 16,3 2 0-16,9 3 2 16,12 2-3-16,8 3-2 0,1 0 2 15,12 3 0-15,5 5 3 16,-2-5-1-16,14-3 2 0,-3-5-2 15,7-3 2 1,5-5 5-16,12-13 4 0,10-11-4 16,8-2-2-16,0-6-5 15,9 0-2-15,-6 0-1 16,-3 3 1-16,-6-8 2 16,3-5 2-16,-5-1 3 15,-4-2 4-15,-6-16-2 16,-6 0 3-16,-8-2-4 15,-7 5 1-15,-5-6 2 16,-16 3 1-16,-8 3 0 16,-12 5 1-16,-10-3-2 15,-8 1-1-15,-21 2-5 16,-9-3 0-16,-14 3-10 0,-19-3 0 0,-11-5-2 16,-19-2 2-16,-8-9-1 15,-12-4 1-15,-4-1 2 16,-8 5 0-16,0 17 4 15,-9 7 5-15,-12 8-7 16,-9 11-3-16,0 8 2 16,-15 8 1-16,-5 7-3 15,11 9 1-15,-6 7-2 16,-3 19-2-16,18 6 0 0,6 12 3 16,12 14 0-1,18 26 1-15,18 16 0 0,20 6 0 16,25 12-5-16,23-12 1 15,27-3 0-15,30-11 2 16,26-11 7-16,42-15 5 16,36-21-3-16,48-25 1 15,53-28-18-15,44-40-8 16,37-42-24-16,44-43-9 16,39-37-70-1,6-26-31-15,-25-37 79 16</inkml:trace>
  <inkml:trace contextRef="#ctx0" brushRef="#br0" timeOffset="24414.6643">10841 14163 112 0,'0'-3'44'0,"8"1"-24"0,4 2-21 15,0 0 9-15,12 0 1 16,9 0 2-16,9 0 1 0,17 0 2 15,10 0-9-15,20 2-3 16,9 6-2-16,24 0 0 0,21 3 2 16,15-3-3-16,23 0-2 15,4-3 2-15,11 3 0 16,4-5 1-16,-1 5 0 16,1 0 0-16,-1 13 0 15,4 5-36 1,8 9-41-16,-3 10 11 15</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7-04-18T16:55:17.337"/>
    </inkml:context>
    <inkml:brush xml:id="br0">
      <inkml:brushProperty name="width" value="0.05292" units="cm"/>
      <inkml:brushProperty name="height" value="0.05292" units="cm"/>
      <inkml:brushProperty name="color" value="#FF0000"/>
    </inkml:brush>
  </inkml:definitions>
  <inkml:trace contextRef="#ctx0" brushRef="#br0">16145 7096 16 0,'3'0'8'0,"6"-3"-4"0,3 3 6 16,0 0 7-16,6-2 6 16,2-3 3-16,4-1 4 15,3 1 1-15,3 0-12 16,3 2-4-16,8 3-5 0,4 0-1 16,6 3-3-16,8-1-1 15,10 1-3-15,11 0 1 0,6 2 0 16,7-2-4-16,2-1 1 15,9 6 2-15,-3-3 3 16,9 1-2-16,-6-4 0 16,10 6 5-16,-4-2 5 15,9-6-3-15,3 0 0 16,3 0-4-16,0 0-1 16,3-6 1-16,3 4 1 15,-6-4-1-15,6 1 1 16,-3-3-2-16,9 3 0 0,-3-3-1 15,-3 0 2-15,0 0 1 16,-6 0 3-16,3 3-1 16,0 2 2-16,-6-2-4 15,-6 2-2-15,6 3-2 16,-6 0-3-16,-3-2 5 16,-3-1 4-16,9 3-1 15,-3 3 1-15,24-3-5 16,-15 2-3-16,0 1-3 15,-6-1 1-15,-2-2 3 16,-13 3 1-16,3 0 1 16,-3-3 0-16,-6 0 0 15,3 0 0-15,-2-3 0 16,5 3 2-16,3-3 1 0,-3 1 3 16,-6-3-5-1,-2 2-3-15,5 3 1 0,-6 0 0 16,-3 0-4-16,-5 0-1 15,5 5 1-15,-3-2 2 16,1-1 0-16,2 4-1 16,-9-1 3-16,-2 0 0 15,8 1-1-15,0-1-2 16,-5 0 1-16,5 3-1 16,-9 0 0-16,10 0 0 15,-10 5 2-15,-3 1 1 16,-2-4-1-16,-7 3-2 0,-8-2-2 15,-1-3 1 1,-8-3-10-16,5 3-5 16,-5-3-45-16,-15 1-20 0</inkml:trace>
  <inkml:trace contextRef="#ctx0" brushRef="#br0" timeOffset="975.7892">4009 8009 208 0,'-45'-29'77'0,"25"24"-42"0,-7-1-39 0,21 4 15 0,0-1-8 16,3-2-2-16,6 2-5 16,9-2 0-16,3 2 2 15,11 3 1-15,13 3 1 0,21 5 0 16,11 0 2-16,12 2-6 16,22 6-1-16,5-3 2 15,15-2 1-15,21-1 6 16,5 4 2-16,4-4 2 15,12-2 0-15,6-3-2 16,8 3 1-16,4 0-4 16,14 3 0-16,1 2-1 15,17 3-2-15,-3-3 3 16,9 1 2-16,4-9-4 16,11-5-3-16,-6-8 3 15,0-3 1-15,-6-2-3 16,-5-5 1-16,-10 4-2 15,-14 6 0-15,-1 14-77 16,0 17-54-16,-14 30 47 16</inkml:trace>
  <inkml:trace contextRef="#ctx0" brushRef="#br0" timeOffset="8985.1237">7263 10565 160 0,'6'2'63'0,"5"4"-34"0,7 12-34 15,0-7 10-15,12 2-8 0,9 3 2 16,20 2 12-16,13-2 5 16,20 8-8-16,15 0 2 0,12 0 3 15,9 0-3-15,6-1 2 16,0-1-5-16,0-7-2 16,-12-7 4-16,3-8 2 15,-12-8 5-15,-3-13 4 16,-9-13-1-16,-8-8 0 15,2-19-4-15,-15-3 1 16,-11 1 0-16,-19-14-1 16,-17 6-1-16,-15-11-1 15,-33-3-14-15,-18-10-4 0,-26-1-18 16,-27-12-5-16,-10 13 12 16,-14 7 6-16,-6 17 20 15,-3 13 10-15,-12 15 0 16,-9 12-2-16,-3 15-10 15,-12 16-3-15,-5 13-3 16,2 29 1-16,3 9-13 16,15 17-3-16,12 9 4 15,18 10 4-15,21 1 4 16,23 4 1-16,16 4-5 16,20 1 1-16,21-4-11 15,33-6-6-15,35-5-2 16,37-18-1-16,44-24 3 0,32-27 0 15,28-19-17-15,14-31-5 16,6-18-44 0</inkml:trace>
  <inkml:trace contextRef="#ctx0" brushRef="#br0" timeOffset="9812.6935">6078 11062 268 0,'-30'-26'101'0,"3"10"-54"0,6-18-42 16,10 15 24-16,-4-5-16 15,-3-8-4-15,-6 1-13 0,-3-14-3 16,-15 2 4-16,-5 1-8 0,-7 0-2 15,-20-1 2-15,-15-2 4 16,-16 8 8-16,-29 8 5 16,-5 5 1-16,-10 9 1 15,3 7 11-15,-3 18 5 16,-9 11-12-16,6 8-5 16,4 19-6-16,5 13-4 15,6 18-1-15,15 6 0 16,12 18 0-16,17 14 3 0,19 2-2 15,17 2-1 1,25-2 3-16,11-2 0 16,24-11-8-16,24-3-4 15,26-8 4-15,19-8 3 16,14-12 4-16,27-9 1 16,12-16 1-16,9-21 2 15,15-10-1-15,0-14-1 16,14-10-2-16,-5-11 1 0,0-16 1 15,3-10 0-15,-13-22-3 16,-8-10 2-16,-9-13 3 0,-15-6 1 16,-11-10-1-1,-22 0 1-15,-15-3 0 0,-14 0 3 16,-15-2-12-16,-18 4-5 16,-13 1-35-16,-22 11-15 15,-16-6-45 1</inkml:trace>
  <inkml:trace contextRef="#ctx0" brushRef="#br0" timeOffset="10078.9298">6048 12507 64 0,'12'0'27'0,"0"13"-14"0,6-2-44 15,-6-6-6-15</inkml:trace>
  <inkml:trace contextRef="#ctx0" brushRef="#br0" timeOffset="10360.2663">6905 12414 80 0,'116'0'33'0,"-50"-2"-18"0,29-1-9 0,-38 3 9 16,26-3-6-16,18 1-1 15,24-4-6-15,24 1-2 16,21-6-2-16,8 1 0 16,19-11 6-16,8-8 5 15,13-6-3-15,2 4 2 16,3 4-5-16,6 3 0 16,4 8 1-16,2 8 0 0,6 8-2 15,18 3-2-15,-6-3 1 16,9-3-1-16,12-5 0 15,14-2 0-15,7-6 0 0,27-5-20 16,-7-8-44 0,18 5-4-16</inkml:trace>
  <inkml:trace contextRef="#ctx0" brushRef="#br0" timeOffset="237901.6818">14100 820 156 0,'-21'-5'57'0,"9"-8"-22"0,6 5-31 16,-6-5 20-16,-2-11 1 15,-13-3-7-15,-3 6-3 16,-6 3-8-16,-8-4-1 0,-10 12 1 16,-5 2-3-16,-1 8-3 15,-11 18 0-15,2 9-1 0,-2 2 0 16,-1 8 2-16,1 8 5 15,5 13 6-15,1 22-5 16,5-1-2-16,13 14-3 16,8 10 0-16,12 18-2 15,18 1-1-15,18-5-2 16,15-20 1-16,15-7-4 16,14-29-1-16,13-24-6 15,8-16-3-15,4-15 9 16,5-14 5-16,-3-16 1 0,-8-2 3 15,-4-1-2-15,-5-13-1 16,-10-10 1-16,-8 3-1 16,-6-6 2-16,-10 8 1 15,-11 0-1-15,-6 0-2 16,-6 10 3-16,-6 9 2 16,-12 13 0-16,-6 13 0 15,-5 8-3-15,-4 10 1 16,-6 8-2-16,6 6-1 15,6 8 1-15,12-6-1 16,6-2-3-16,6-11 2 16,6-5-1-16,6-8 0 15,9-16 2-15,3-10 0 16,0-14-3-16,-1-3 2 0,1 4 1 16,0-1 2-16,-3 5-3 15,0 9 0-15,-4 10 1 16,7 11 0-16,9 15 0 15,-3 14 0-15,2 13 2 16,4-11 1-16,9-2-4 16,-4-8-1-16,4-11-28 15,-3-5-12-15,-4-13-54 16</inkml:trace>
  <inkml:trace contextRef="#ctx0" brushRef="#br0" timeOffset="238096.4946">14639 1312 176 0,'53'-8'66'0,"-35"8"-36"0,6-8-37 0,-12 8 8 16,-3 0-35-16,0 0-13 15,0-5-16-15,-6-3-6 16</inkml:trace>
  <inkml:trace contextRef="#ctx0" brushRef="#br0" timeOffset="238307.0746">14630 1114 160 0,'-39'-5'60'0,"36"10"-32"0,0-2-33 0,3 20 43 16,3 4-17-16,6 5-7 15,0 10-3-15,6 0-8 16,0 11 0-16,3-8 3 0,3 3-1 16,5-11 0-16,13-8-3 15,3-19-2-15,2-10-8 16,7-13-3-16,3-11-27 16,-7-5-13-16,-5-2-28 15</inkml:trace>
  <inkml:trace contextRef="#ctx0" brushRef="#br0" timeOffset="239221.8889">14371 1500 104 0,'-18'0'38'0,"15"0"-20"0,0 0-1 16,3 0 14-16,0-5-1 16,0 2 0-16,0 3-9 15,0 0-2-15,0 0-11 16,3 0-1-16,6 0 0 0,0-5 8 15,3 0 4-15,3-3 2 0,6-3 2 16,2 1-2 0,4-1 2-16,9 3-7 0,3-5-1 15,-1 0-7 1,1 7 0-16,0-2-5 0,8 3 0 16,-2-8 1-16,0 5 0 15,-4 3 0-15,1-6 0 16,-9 3-24-16,-6 0-9 15</inkml:trace>
  <inkml:trace contextRef="#ctx0" brushRef="#br0" timeOffset="241955.9374">16136 638 164 0,'-12'-11'63'0,"9"8"-34"0,0-2-12 16,3 5 22-16,0 0-7 15,-3 0 1-15,0 0-5 16,3 5-3-16,0 3-13 16,6-2-3-16,3-4 1 0,9 4-2 15,6-6 1-15,9 0-5 16,8-6-1-16,7 4-1 15,3-4-2-15,-4 1 3 16,-2 2 0-16,-4-2-1 16,-5 5 1-16,-3 0-4 15,-6 5 0-15,-6-2 1 16,-4 2 0-16,-5 3 0 16,0 3 2-16,-3 2-1 0,-3 14 2 15,-9-1-2-15,0 14 2 16,-3 5 4-16,-3 21 6 15,-3 29-1-15,-5 3 1 16,-4 13-3-16,3 8 1 16,-3-2-6-16,3-17-3 15,6-10-4-15,9-18-1 16,0-12-9-16,0-9-5 16,3-17-20-16,0-10-6 15,0-11-29-15,-9-10-11 16,-11-16-25-1</inkml:trace>
  <inkml:trace contextRef="#ctx0" brushRef="#br0" timeOffset="242991.9747">14279 2783 272 0,'-15'-10'104'0,"6"5"-56"0,-9-3-43 15,-3 8 22-15,-3-6-9 16,-8 1 0-16,-4 2-4 16,-15 3 1-16,1 0-8 15,-4 14-2-15,-11 17-1 0,-1 25-5 16,4 13-1-16,11 10 1 16,15 14 0-16,15 10-2 15,18 0 2-15,24-13-1 16,12-8 0-16,6-16-16 0,14-13-5 15,7-13 6-15,-1-16 5 16,13-14-6-16,-4-7 0 16,4-6-20-16,-4-10-8 15,-5-6-4-15,-4 1 0 16,-2 2 21-16,5-5 10 16,-5 0 23-16,-7 0 9 15,-5-6 25-15,-9-7 13 16,-6 2-4-16,-10 3-1 15,-5 0-4-15,-6 2-2 16,-9 3-10-16,-6 3-4 16,-15 8-11-16,-5 5-2 0,-7 8-7 15,-3 11-4-15,3 13-4 16,1 10 1-16,11 0-1 16,6 3-2-16,9 6 0 15,9-6 3-15,12-8-20 16,6-11-6-16,12-15-4 15,-1-8 1-15,1-9 12 16,-3-7 8-16,-3-5 16 16,-4-6 8-16,-5 6-3 15,-3 4 2-15,-3 7-4 16,0 4 0-16,0 11 1 16,3 13 1-16,6 3-3 15,-4 3-3-15,4-1-7 0,6-5-1 16,0-2-34-1,0-8-13-15,-1-6-28 0,1-5-11 16,-3-18-1 0</inkml:trace>
  <inkml:trace contextRef="#ctx0" brushRef="#br0" timeOffset="243157.4055">14981 3196 216 0,'15'0'82'0,"6"0"-44"0,32-8-44 0,-29 8 14 16,6 0-5-16,9-2 1 16,2-4-5-16,-5 1-1 15,-3 0 1-15,-6 2-38 0,-6 0-13 0</inkml:trace>
  <inkml:trace contextRef="#ctx0" brushRef="#br0" timeOffset="243365.2385">15070 2902 220 0,'-14'48'82'0,"11"-8"-44"0,6 15-38 15,-3-20 18-15,6 23-6 16,0 16 1-16,8 13-1 16,4-2 2-16,3-8-7 15,6-16-4-15,6-14-2 0,8-15-21 16,1-19-7-16,3-26-4 15,-4-11 1-15,1-2-27 16,6-22-48-16,-7 0 20 16</inkml:trace>
  <inkml:trace contextRef="#ctx0" brushRef="#br0" timeOffset="243921.4867">16592 2905 244 0,'20'-24'93'0,"4"19"-50"0,-12-8-26 0,-9 8 25 0,-6-6-24 15,-3-2-10-15,-6-3-10 16,-9-3-4-16,-11-5 3 15,-10 3-1-15,-9-5 2 0,-2 7 6 16,-7 3 2-16,7 11 2 16,5 10 2-16,6 3-1 15,10 11 2-15,11-1-4 16,12 12 1-16,18 9-3 16,21 12 0-16,14-1-1 15,22 5 0-15,2 4 0 16,10-4 0-16,-10 6-11 15,-5-13-5-15,-10 10-5 0,-8-3-3 16,-12-4 9-16,-13 4 4 16,-11 1 16-16,-15-1 8 15,-11-7 12-15,-16-3 4 16,-6-13 7-16,-12-11 2 16,1-13-7-16,-1-14-4 15,4-15-15-15,5-5-7 16,12-9 7-16,12-12 4 15,18-6-4-15,18-11-1 16,18-10-7-16,15-2 0 16,11-12-21-16,9-7-5 15,7-3-41-15,-4-5-14 16,-5-11-55-16,-13-2-21 16,-14 13 8-16</inkml:trace>
  <inkml:trace contextRef="#ctx0" brushRef="#br0" timeOffset="251352.5489">17696 1095 184 0,'-9'-8'68'0,"6"8"-36"0,-6-5-40 0,6 5 12 0,0 0-6 15,-3 0-2-15,3-5 5 16,0 2 3-16,3-2-1 15,0-3 7-15,6 3 3 0,3-3 2 16,6 2 1-16,12 1 7 16,11-3 5-16,10 3 0 15,12-3 1-15,11 3-12 16,15-9-5-16,4 7-5 16,5 1-2-16,0-2 3 15,3-2 3-15,-2 2-11 16,-7 2-2-16,3-1 3 15,-11 1 1-15,-7 6-44 16,-14-5-19-16</inkml:trace>
  <inkml:trace contextRef="#ctx0" brushRef="#br0" timeOffset="251637.8907">19631 691 176 0,'3'-14'68'0,"-3"14"-36"0,3 14-26 0,-3-9 17 15,0-3 6-15,0 4 4 0,-3 12-2 16,0-4-1-16,-3 20-17 15,3-2-8-15,-3 39-1 0,0-18-5 16,0 24 0-16,3-16-50 16,3 2-20-16,0-5-38 15</inkml:trace>
  <inkml:trace contextRef="#ctx0" brushRef="#br0" timeOffset="251969.4242">19994 900 244 0,'6'-22'90'0,"-6"22"-48"0,0-5-31 16,0 5 21-16,-3 5-11 0,3-5 1 15,-6 14-13-15,0-1-5 16,0 13-3-16,0-5-4 0,12 19 0 16,0-3-3-16,18-8 1 15,-3 0-6-15,14-13-3 16,-2 3 19-16,12-19 10 15,-6 0 8-15,2-13 6 16,-5-1-6-16,-9-4-4 16,-3 2-7-16,-13-16-2 15,-2 6-9-15,-21-6 0 16,4 0-6-16,-16-7-1 16,3 4 9-16,-15 6 5 15,6 3-6-15,-8 26 0 16,5 0-33-16,3 13-14 15,3 0-54-15,12 16-22 16</inkml:trace>
  <inkml:trace contextRef="#ctx0" brushRef="#br0" timeOffset="252525.7717">21197 389 212 0,'-15'-5'82'0,"15"5"-44"0,-21-8-22 0,15 8 24 16,-9 0-8-16,3 0-1 16,-21 8-11-16,7-3-2 15,-22 16-11-15,9-2-4 0,-11 26-2 16,8-11 3-16,6 30 2 15,6-12-2-15,22 20-3 16,-1-17-3-16,26 9-1 16,-2-6-12-16,24-23-5 15,-6-4 6-15,17-12 3 16,-5-1 4-16,6-18 3 16,-10 0 6-16,-2-18 6 15,-3-1-4-15,-18-2-2 16,-4 3-6-16,-19-9 0 0,-1 3 0 15,-15 11-1 1,0 0 1-16,-9 10 3 0,6 3 0 16,3 0 3-16,4 0-3 15,14 0 0-15,0 0 3 16,18-5 1-16,-4-3-1 16,19-5 1-16,-3 2-2 15,15-5-1-15,-10 6-2 16,7 2 1-16,-6 2 1 15,3 20 2-15,-7-1 3 16,-2 32 2-16,-6-5-3 16,0 31-1-16,-3-13-25 0,0 27-13 15,-4-14-86 1</inkml:trace>
  <inkml:trace contextRef="#ctx0" brushRef="#br0" timeOffset="253096.105">17866 3149 248 0,'17'-6'93'0,"-2"-12"-50"0,12 7-26 0,-6 9 27 16,9-4-1-16,14 1 2 15,22 2-6-15,8 3 1 16,16 0-22-16,5 0-6 0,3 3-4 16,-6-3-4-16,-8 0-1 15,2 3-10-15,-12-3-3 16,-5 0-66-16,-10 10-29 15,-17-10-50 1</inkml:trace>
  <inkml:trace contextRef="#ctx0" brushRef="#br0" timeOffset="253696.3695">20214 2532 264 0,'-3'0'99'0,"3"0"-54"0,-6 5-53 16,6-2 18-16,-12 10-14 15,3-2 1-15,-17 26 3 16,2-3 4-16,-6 27-1 15,-12 29 9-15,13-11 5 0,17-7 4 16,15-14 2-16,21-10-6 16,11-11 0-16,13-5-6 15,8-14 1-15,4-5-3 16,3-5 0-16,2-8-5 16,-8 0-1-16,-7-5-47 15,-8 0-21-15,-9 2-77 16</inkml:trace>
  <inkml:trace contextRef="#ctx0" brushRef="#br0" timeOffset="253908.1321">20432 2728 304 0,'-15'18'115'0,"15"-18"-62"0,-12 22-46 0,12-17 23 16,-6 13-10-16,3-2 1 15,-9 35-14-15,-18 36-5 16,9 24-1-16,3 5-1 0,4-2 0 16,5-13-33-16,6-19-15 0,18-19-69 15,5-26-56 1,1-29 63-16</inkml:trace>
  <inkml:trace contextRef="#ctx0" brushRef="#br0" timeOffset="254219.9322">20839 3069 244 0,'18'-13'90'0,"-12"8"-48"0,-3-1-14 16,-3 6 30-16,-3 3-17 15,-3 5-6-15,-3 21-20 16,-3 11-10-16,-3 7-3 16,13 12-2-16,4-7 0 0,13-9-7 15,9-9 0-15,15-13-6 0,0-10-2 16,-1-19 22-16,-2-8 11 15,-3-8 9-15,-6-5 7 16,-7-10-13-16,-8-1-4 16,-6-5-6-16,-9 16 0 15,0 5-4-15,-18-21-2 16,4 13-5-16,-13 3 0 16,6 5-11-16,-12 16-5 15,4 0-17-15,-7 16-6 16,-15 6-48-16,13 1-21 15,5-4-25 1</inkml:trace>
  <inkml:trace contextRef="#ctx0" brushRef="#br0" timeOffset="254792.8696">21798 2625 320 0,'0'-3'121'0,"0"6"-66"0,0-6-49 15,0 3 28-15,-9-5-22 16,-6 2-4-16,-6-2-14 16,-9 5-4-16,4-5 5 15,2 2 4-15,-21 11 4 0,-26 21 1 0,26-3 2 16,6 3 10-16,4 24 5 15,-7 53-7-15,21 0-1 16,21-5-3-16,21-6 1 16,18-21-35-16,14-16-13 15,7-16-2-15,2-15 0 16,-2-19 16-16,-1-16 8 16,-8-13 5-16,-9-6 4 15,-16-15 6-15,-14 5 4 16,-15 0 1-16,-11 2 0 15,-10 4-3-15,-15 7 1 16,0 8 2-16,1 8 4 16,2 5 16-16,6 3 6 15,6 0-14-15,6 0-5 0,7 0-12 16,8-2-5-16,6-3-2 16,5-6 1-16,10 0 2 15,9 6-1-15,0-6 1 16,3 9 0-16,-4 2 7 15,1 5 3-15,-3 11 3 16,-3 24 2-16,0 21-3 16,3 21 0-16,2 21-1 15,-2 0 1-15,-3 5-26 16,0-7-13-16,0-8-123 16</inkml:trace>
  <inkml:trace contextRef="#ctx0" brushRef="#br0" timeOffset="283450.0638">10623 15936 176 0,'0'-13'68'0,"6"10"-36"0,0-2-40 0,0 5 10 16,0-6-6-16,3 6 3 15,0-2 9-15,-3-9 6 16,3 1-6-16,6 2 9 0,-3-6 3 0,5 1-2 16,1 5 0-16,6 3-6 15,3 2-2-15,6 6-4 16,5 10 1-16,10-2-4 16,6 2 0-16,5-2 1 15,4-3 0-15,5-3 2 16,15 0 1-16,1-2 3 15,17-3 1-15,6 2-3 16,3-2-3-16,9 8 2 16,-3-2 2-16,9-1-4 15,-2 3-3-15,5-8 3 16,5 0 4-16,7 0 1 16,3-5 2-16,9-6-6 15,-9-5-4-15,6-5 3 0,0 2 1 16,-4 6 0-16,-5 0 1 15,-3 5-6-15,0 3-1 16,-3 5 0-16,0 0 0 16,-3-3 6-16,-3 0 4 15,3-4-3-15,0 4 1 16,27-5 1-16,-6 0 2 16,-9 3-8-16,2 2-1 15,-17 3-2-15,6 0 0 16,0 3-3-16,3-1 2 15,-6 1 1-15,6-3 2 16,3 0-1-16,-9 0 2 0,0 0 2 16,0 0 2-16,-9 0-1 15,-12 0 1-15,0 0-4 16,-11 0-2-16,-13-3-3 16,-18 1-1-16,-14-4-53 15,-15-7-25-15,-33-24-78 16</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7-04-18T17:11:25.382"/>
    </inkml:context>
    <inkml:brush xml:id="br0">
      <inkml:brushProperty name="width" value="0.05292" units="cm"/>
      <inkml:brushProperty name="height" value="0.05292" units="cm"/>
      <inkml:brushProperty name="color" value="#FF0000"/>
    </inkml:brush>
  </inkml:definitions>
  <inkml:trace contextRef="#ctx0" brushRef="#br0">20051 12142 116 0,'-9'-6'44'0,"6"6"-24"0,0-2-35 16,3-1 5-16,3 0 9 15,3-2 10-15,5 0 24 16,10 0 14-16,3 2-9 15,6 0-4-15,9 3-20 0,17 0-9 16,16 3-3-16,17 2-2 0,24-2 2 16,18 0 3-1,18-1 4-15,6-2 13 0,11-2 6 16,22-1-1-16,-1 0 1 16,16 1-3-16,-4-1 2 15,4 0-17-15,-10 1-6 16,7-1-3-16,-16 0 1 15,-11-5-3-15,-24 3-2 16,-9-3-5-16,-24 3 0 16,-24 2-31-16,-18 1-12 15,-68 2-146 1,-18-8 74 0</inkml:trace>
  <inkml:trace contextRef="#ctx0" brushRef="#br0" timeOffset="733.3918">3896 13081 264 0,'27'-11'101'0,"5"3"-54"0,28-7-55 0,-21 7 18 15,11-3-14 1,22 1-1-16,8-6-1 0,21-3 4 16,9 1 1-1,12-1 1-15,18 1 2 0,9-4 8 0,18 1 5 16,12-3 4-16,2-13 1 16,19 0-3-16,2-2 0 15,12 4-5-15,12 3 0 16,1 9-9-16,-7 1-2 15,-3 7-1-15,4 7 2 16,-10 2-3-16,-3 6 0 16,-5 3-12-16,-7 0-7 15,-20-3-119-15</inkml:trace>
  <inkml:trace contextRef="#ctx0" brushRef="#br0" timeOffset="66176.2382">8671 16579 64 0,'-6'13'27'0,"6"-10"-14"0,3 7-15 0,0-7 6 15,8 7-3 1,4-2 2-16,0 0 2 16,0 6 4-16,0 15 9 0,-3-3 6 15,0 1-4-15,0-1-2 16,0-5-4-16,0 0 1 16,2-5-6-16,4-5-1 15,15-6-4-15,0-5-1 0,5-5 3 16,4-11-1-16,9-8 2 15,-1-8-2-15,1-5 0 16,-3-13-3-16,8-8 1 16,-2 0 0-16,-4-8 1 15,1-6 2-15,-9 11 3 16,-7-2 5-16,-8 5 3 0,-6 7 2 16,-6 4 1-16,-6 10-3 15,-9 0 0-15,-9-6-3 16,-9-4-1-16,-9 7-10 15,-12 3-1-15,-5 2-2 16,-19 4 2-16,-5 2-6 16,-16 5-1-16,-2 5 4 15,-9 6 2-15,0 10 9 16,5 3 4-16,1 8-3 16,9 6 1-16,5 17-9 15,4 4-2-15,5 10-3 16,10 16-2-16,8 15 0 15,12 17 0-15,10 7 3 16,14-2 2-16,24-5 4 16,11 5 4-16,25-13-2 15,18-17-2-15,26-12-7 0,27-22-1 16,27-23-12-16,17-35-3 16,22-18-11-16,6-32-2 15,-1-32-10-15,1-21-1 16,-4-27-57-1</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7-04-18T17:13:18.310"/>
    </inkml:context>
    <inkml:brush xml:id="br0">
      <inkml:brushProperty name="width" value="0.05292" units="cm"/>
      <inkml:brushProperty name="height" value="0.05292" units="cm"/>
      <inkml:brushProperty name="color" value="#FF0000"/>
    </inkml:brush>
  </inkml:definitions>
  <inkml:trace contextRef="#ctx0" brushRef="#br0">13002 10118 228 0,'-27'-16'85'0,"21"5"-46"0,-3 6-50 16,6 0 11-16,0-1-6 15,-3 1 2-15,3-6-1 16,0 4 1-16,3-1 3 16,3 0-5-16,6 0 2 0,21 0 6 15,8 2 6-15,22 1-6 16,8 5-3-16,22 5 2 16,14 6 1-16,18 5-3 15,21 0-1-15,21-6 3 16,14 1 1-16,22-6 6 15,14 3 3-15,9-5-4 16,12 2 1-16,21-2-7 16,-3-3-1-16,-3 2 2 0,1 1 1 15,-10 0-6-15,-6-1-2 16,-9 6-75 0,-38 3-52-16,-22-6 48 15</inkml:trace>
  <inkml:trace contextRef="#ctx0" brushRef="#br0" timeOffset="5088.131">16473 11520 160 0,'-15'-19'60'0,"32"6"-32"0,-5-5-26 0,-6 12 12 0,0-7 2 16,0 3 2-16,3-1-9 16,0 3-3-16,3 3-4 15,3 2-2-15,3 8 1 0,17 6-4 16,10-3 0-16,15 0 4 15,11 0 1-15,18 0 13 16,10-3 5-16,11 0 1 16,6 1-1-16,12 2-2 15,6 0-1-15,15 2-3 16,2 1 1-16,13-1-6 16,27-2-1-16,8-3-2 15,18-2 1-15,16-6-6 16,8-2-3-16,0-3 12 15,0 0 5-15,3 3 1 16,-6 0 3-16,6 2 7 16,3 3 4-16,15 5-14 0,0 1-7 15,3 2-1-15,3-3 1 16,-6 0 0-16,6 0 0 16,-9 1-8-16,-6-4 0 15,-9 1-1-15,-15 0 2 16,-14 2-3-16,-19-2 0 15,-17-1-6-15,-28 9-3 16,4-1-34-16,-45-2-14 16,-41-10-87-16,-54-9-58 15,-75-10 88-15</inkml:trace>
  <inkml:trace contextRef="#ctx0" brushRef="#br0" timeOffset="32577.293">21161 14256 212 0,'-6'-6'82'0,"15"6"-44"0,-6 3-44 0,3-3 12 16,6 8-6-16,6 5 2 15,-4 1 3-15,4 1 4 16,0 12-4-16,0 15 4 0,-3 11 3 16,0 3-6-16,-3 10-3 15,-3 3 0-15,0-9 0 16,-4-7-4-16,1 0 1 16,-3-2-9-16,0-12-2 15,-3-10-7-15,-3-26-13 16,-3-8 10-1,-2-9 15-15,-4-7 9 0,0-8 8 16,-3-10 6-16,0-6-5 16,3-16-2-16,3 0-1 15,3-3 1-15,9 11 1 16,3 3 3-16,3 2-1 16,3 9 0-16,6 7-5 15,6 3 0-15,14 3-5 16,4 2-2-16,3 0 0 15,5 5 1-15,1 3-3 16,-7 9 0-16,-2 7-6 16,-6 7 0-16,-6 17 3 15,-10 11 2-15,-5 4 2 16,-6 9 0-16,-9 5 2 16,-3-3 3-16,-9-2 2 15,-8 2 3-15,-7 0-7 0,-3-7-4 16,-3-6 0-16,-8-6 0 15,-4-4-2-15,3-3 0 16,1-6-12-16,5-4-5 16,3-7-9-16,0-1-5 15,7-4-41 1,5-4-45-16,-3-4 39 16</inkml:trace>
  <inkml:trace contextRef="#ctx0" brushRef="#br0" timeOffset="33177.2262">21813 14256 176 0,'9'-16'66'0,"0"16"-36"0,0 0-29 15,-4 0 16-15,-2 3 4 16,12 4 5-16,-3 9-1 16,3 6 0-16,0 7-14 15,-3 2-2-15,0 14-2 0,-3-2-6 16,3-6 0-16,-3-3 1 16,0-5 1-16,-4-5-12 15,1-5-4-15,3-6-5 16,0-8 1-16,0-10 13 0,0-11 7 15,0-16 11-15,-3-5 5 16,3-3 2-16,0-10 2 16,3 0-7-16,3 5-1 15,0 5-3-15,2 8 0 16,-2 9-2-16,-3 4 1 16,3 9-4-16,0 7-2 15,0 11-5-15,3 16 0 16,0 5 0-16,-1 5 0 15,1 1 0-15,6-4 2 0,3 4-3 16,-3-9-2-16,-3-5 2 16,-4-7 0-16,1-12 1 15,-3-4 0-15,0-9 4 16,0-8 5-16,0-15 1 16,-3-6 2-16,3-5-2 15,-6-13 1-15,8 5-6 16,-5 3-1-16,3 5-9 15,-3 11-4-15,-9 5-22 16,-3 7-10-16,0 6-33 16,0 3-14-16,-3 3-28 15</inkml:trace>
  <inkml:trace contextRef="#ctx0" brushRef="#br0" timeOffset="33462.8705">22756 13973 280 0,'-6'8'107'0,"6"-3"-58"0,0 0-73 0,6 0 12 15,0 1 0-15,6 7 6 16,0 11 15-16,3 2 9 15,-6 9-9-15,0 10 13 0,-6 2 5 16,-3 1-12-16,0-3-6 0,0-5-16 16,-6-9-6-16,6-7-27 15,-6-11-9-15,3-13-28 16,-3-10-53 0,6-25 30-16</inkml:trace>
  <inkml:trace contextRef="#ctx0" brushRef="#br0" timeOffset="33761.6526">22858 13922 280 0,'3'-8'107'0,"2"6"-58"0,4-4-48 16,-3 6 19-16,12-2-11 15,3-3-3-15,12 2-6 16,8-2 0-16,-2 2 0 16,6 3-3-16,-3 3 2 0,-1 5-1 15,-8 7-2-15,-9 9 0 16,-15 19 3-16,-9 4-7 15,-12 17 1-15,-9 2 5 0,-6-5 3 16,-12-3 1-16,4 3-2 16,2-14 1-16,0-10-1 15,3-15-5-15,4-7-1 16,2-4-13-16,3-11-5 16,6 0-5-16,3-5 0 15,3-3 3-15,0-3 1 16,0 1-13-16,6-1-3 15,0-5-24 1</inkml:trace>
  <inkml:trace contextRef="#ctx0" brushRef="#br0" timeOffset="34811.9955">23387 13904 220 0,'0'-3'85'0,"6"3"-46"0,3 0-43 0,-3 0 13 15,0 5 8 1,0 1 8-16,0 4 5 0,6 4 2 15,-12 1-17-15,12 9 2 0,-9 5 3 16,-3 3-5-16,6 3 2 16,3-1-10-16,-3 6-4 15,0-1-5-15,-6 4 1 16,6-1 1-16,-3 0 0 16,-3 1-5-16,0-6-1 15,6 0 0-15,-6-8 2 16,0-5-1-16,0-8 1 15,0-3 0-15,9-21 0 16,-4-5 0 0,4-9 3-16,-3-4 0 15,0-8-2-15,0-9 2 0,-3-2 3 16,-3 0 1-16,6-5-1 16,-3 5-2-16,0 8 5 15,0 3 1-15,-3 4 0 16,3 7-1-16,0 2-3 15,-3-1-2-15,6 4 1 16,-3 2 1-16,0 0-3 16,3 3-2-16,-3 2-1 15,6 1 3-15,-3 2 0 16,3 0 1-16,-3 0 2 16,6 3 1-16,-3 2-1 15,-1 0 1-15,7 1 0 16,0 2 3-16,-3 2 1 15,9 4 1-15,3 4 0 16,-3 6 2-16,2 3-5 0,-2-1-1 16,0 6-4-16,9 5-1 15,-9-3 3-15,8 1 1 16,-8-1-1-16,0-2-2 16,0 3 3-16,0-9 0 15,-3-2-4-15,-6-3 1 16,5-2-2-16,-5-3-2 15,0-6 5-15,-3-4 1 16,6-6 0-16,-6-5-2 16,-3-11 1-16,6-13-1 0,-3-3 0 15,0 0 0-15,0 3-3 16,0 0 2-16,0 0 3 16,-1 5 1-16,-2 3 1 15,9 3 0-15,-9-1-5 16,3 4 1-16,3 2 0 15,-3 2 0-15,0 3-3 16,0 0 0-16,0-5-3 16,0 5 1-16,3 0 5 15,-3 14-2 1,2 4 1-16,1 9 3 16,6 7 3-16,6 19 0 15,3 6 0-15,-3 2-6 16,-1 8 1-16,1 5 0 15,0-3 0-15,-6-2 0 0,3 3 0 16,-3-6-18-16,-6-7-8 16,-1-6-17-16,-2-6-6 15,-3-4-91 1</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7-04-18T17:15:55.991"/>
    </inkml:context>
    <inkml:brush xml:id="br0">
      <inkml:brushProperty name="width" value="0.05292" units="cm"/>
      <inkml:brushProperty name="height" value="0.05292" units="cm"/>
      <inkml:brushProperty name="color" value="#FF0000"/>
    </inkml:brush>
  </inkml:definitions>
  <inkml:trace contextRef="#ctx0" brushRef="#br0">21036 10311 204 0,'-3'-16'77'0,"-12"3"-42"0,9 5-41 15,-6-5-2-15,-3-6 2 16,-6-2 9-16,-5-3 8 16,-13-13-5-16,-9-3 3 0,-5 1 4 15,-13-1-7-15,-14-2-1 16,-21-6-3-16,-15 3-2 15,-15 3 3-15,-15 2 0 16,-12 3 3-16,-12-5 3 16,-5 2-2-16,-16 6 1 0,-2 4-7 15,-13 7-1-15,4 4 0 16,5 1 2-16,1 2 1 16,-7 0 1-16,-2 5 2 15,-18 3 3-15,-3 8-2 16,-4 3 1-16,1 8-5 15,3 12-2-15,9 6-3 16,5 1-1-16,4-4 2 16,14 0 2-16,13 1 0 15,8 5-1-15,15 5-2 16,16 0 1-16,17 5 5 16,14 14 2-16,16 5-2 15,18 10-1-15,20-2-6 16,19 0 0-16,17 5-1 0,21 2 2 15,15-4-1-15,17 15-1 16,22-10 5-16,20-8 3 16,25-6-1-16,23-7 0 15,20-11 3-15,31 8 1 16,18-11 1-16,14-13 0 16,15-5-4-16,15-22-3 15,15-12 0-15,21-9 1 16,18-2 1-16,15-8 1 15,14-3-2-15,7 3-2 0,2-13 1 16,-2 10-1-16,-7 0 0 16,-11 6 0-16,-4 2 4 15,-14-5 2-15,0-8 4 16,-18-8 1-16,-12 0 3 16,-12-3 2-16,-15 6-9 15,-36-8-2-15,-11 0-3 16,-30 5 1-16,-21 0-2 15,-33 0 2-15,-27-3-7 16,-23 3 1-16,-33-3-41 16,-45-18-16-16,-62 0-79 15</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7-04-18T17:21:35.773"/>
    </inkml:context>
    <inkml:brush xml:id="br0">
      <inkml:brushProperty name="width" value="0.05292" units="cm"/>
      <inkml:brushProperty name="height" value="0.05292" units="cm"/>
      <inkml:brushProperty name="color" value="#FF0000"/>
    </inkml:brush>
  </inkml:definitions>
  <inkml:trace contextRef="#ctx0" brushRef="#br0">14517 5450 44 0,'-6'-2'19'0,"6"2"-10"0,0 2-11 0,0-2 4 16,0 0-5-16,0 0 0 16,6 3-1-16,0 0 3 15,3 2 0-15,0 0 1 16,3 1 2-16,5-1 3 0,4 0 4 16,0 0 5-16,0 1-2 15,0-1 3-15,0 3-4 16,-1 0-1-16,1 0-2 15,6-3 0-15,3 3-4 16,3 0-1-16,-1-3 1 16,7 1 2-16,-3-1-3 15,8 5-2-15,1 6 0 16,0-2 1-16,-1-1-1 16,4 0-1-16,3 0 1 15,2-2-1-15,1-1-3 16,2 1 0-16,4-3-1 15,-4 3 3-15,-2-1-2 0,5 1 1 16,-2-1 0-16,3 1 0 16,-4-3 0-16,1 2 0 15,2-2 2-15,-2 0 2 16,-1 3-3-16,4-1 0 16,-1-2-1-16,1 0 0 15,2 3 0-15,4-1-2 16,-4-2 0-16,-2 0 3 15,11 0 0-15,-5-2 1 16,2-4-3-16,7-2 0 16,-4 3 2-16,-2 0 2 15,5-1 2-15,-2-2 1 0,-1 0 2 16,9-2 1-16,-2 2-6 16,-1 0-2-16,4-6 0 15,-1-2 2-15,12-2-5 16,-3-4 1-16,1 1 1 15,-1 0 1-15,0 0-2 16,-2-3 2-16,2 0 1 16,-9 0 0-16,7 0-3 15,-4-8 2-15,-3-5 1 16,7 3 0-16,-7-3 0 16,-5 0 0-16,5-3-3 15,-9 3 2-15,1-8 1 16,-13 0 2-16,-2 0 3 15,-4-3 4-15,-5-5-4 16,-9-5-3-16,-6 0-1 16,-4-1-1-16,-5-4-5 0,-6 2 1 15,-6 0 4-15,-6-11 2 16,-6 1 0-16,-3 2-2 16,-9 3 3-16,-6 5 2 15,-6-3-2-15,-3 3 0 16,-5 3-1-16,-1 5 1 15,-12-8 0-15,-2 0 3 16,2 3-3-16,-23-8 0 16,2 8-1-16,-2 7 1 15,5 4-2-15,-11 7-1 0,2 0-4 16,-2 6 0-16,-4 2 2 16,-2 0 1-16,-9 8-6 15,2 5 0-15,-8 1 3 16,-6 2 2-16,3 3 4 15,0-1 1-15,-4 4-6 16,-2-1-2-16,3 3-1 16,-3 0 2-16,6 0 2 15,-13 3 3-15,10 2 0 16,3 0 2-16,3 3-4 16,2 0-2-16,-2 3 2 15,6-1 2-15,0-2-2 16,-1 6 0-16,7 1-4 15,-9-1-1-15,-1 2 3 16,-2 2 3-16,0 3-1 16,6 3 0-16,-4 0 1 15,4 8 0-15,9 7-5 0,-1-4 1 16,7-1 2-16,2 0 1 16,4-4-4-16,-1 7 1 15,4-3 2-15,-1 0 1 16,4 3 1-16,2 0 0 15,4 8-3-15,-1 6 0 16,4-1-1-16,5-5 3 16,6-3 0-16,7 6 1 15,8-3-3-15,6 0 0 16,6 3 4-16,6 4 3 0,6 7-3 16,3-4-1-1,3-5 0-15,3 1 0 0,15-6 2 16,0-3 3-16,3-2-2 15,2-1-2-15,1 1 0 16,15-8 1-16,3-3 3 16,5 11 4-16,16-9-4 15,2-7-3-15,4-3-6 16,8 1 0-16,6-4 4 16,4-5 2-16,8 1-3 15,9-1-1-15,9-5 3 16,15-3 3-16,6 0-6 15,6-5-3-15,9 0 3 16,2 3 0-16,16 2 2 16,-9 3 2-16,9 3-6 0,11 10 1 15,1 3 1 1,14-6 1-16,4 6-28 0,14 0-10 16</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7-04-18T17:31:48.460"/>
    </inkml:context>
    <inkml:brush xml:id="br0">
      <inkml:brushProperty name="width" value="0.05292" units="cm"/>
      <inkml:brushProperty name="height" value="0.05292" units="cm"/>
      <inkml:brushProperty name="color" value="#FF0000"/>
    </inkml:brush>
  </inkml:definitions>
  <inkml:trace contextRef="#ctx0" brushRef="#br0">3360 11769 108 0,'-3'-8'44'0,"6"8"-24"0,0 0-28 15,3 0 7-15,3 0-1 16,3 0 1-16,6 0 3 0,6-3 1 16,-1 0 5-1,4 1 3-15,6-1-4 0,9 1-2 16,5-1 2-16,1 3 0 15,-1 3-3-15,13 2-1 16,5 5-3-16,13 9-1 16,2 5 1-16,10-3-3 0,8 0 2 15,6-5-4-15,3-8 1 16,0-11 6-16,0-10 4 16,7-6 5-16,-10 1 4 15,-6-6 0-15,3-2 4 16,-6-1-11-16,1-12-2 0,-1-1-2 15,-6-3 0-15,-2-7-2 16,-7-5-2-16,-6-1 3 16,-11 3 2-16,-10-2 4 15,-8 4 5-15,-9 6 3 16,-9 3 4-16,-10 5-7 16,-5 3-3-16,-12-14-13 15,-9 6-6-15,-8-3-5 16,-19 0-2-16,-9 0 5 15,-14-8 6-15,-10 8 3 16,-8 5 1-16,-12 8 2 16,-22 3 3-16,-5 8-4 15,-18 8-1-15,-17 5-11 16,-16 8-3-16,-12 18-4 16,-2 4-2-16,14 1 7 15,-3 4 5-15,10 5 7 0,14 5 3 16,6 10 4-16,12 4 1 15,9 4-8-15,12 6-4 16,17 2 3-16,19 12 0 16,14-4-1-16,13-2 0 15,20 5-5-15,15-5-2 16,27-6 2-16,20-7 3 16,37-6 5-16,29-13 2 15,33-8 0-15,33-10-2 16,20-11-15-16,36-14-5 15,15-10-39-15</inkml:trace>
  <inkml:trace contextRef="#ctx0" brushRef="#br0" timeOffset="2340.428">4113 11509 124 0,'-15'-13'46'0,"12"16"-24"0,-3-1-24 0,3 1 9 16,-3 2-3-16,-5 6 2 16,-7 10-8-16,0 11 0 15,-15 5 0-15,-3 13 3 16,-2 6 4-16,-7-1 4 16,-9 9 5-16,1 5 1 15,-1-1-8-15,1 14 2 0,-1-2 4 16,6-3-5-16,4 2-2 15,2 0-3-15,6-7-3 16,4 4 1-16,-1-4-1 16,-3-6-3-16,6-2 2 0,4-1 1 15,2-13 2-15,3-5-17 16,3-8-6-16,3-8-23 16,3-5-41-1</inkml:trace>
  <inkml:trace contextRef="#ctx0" brushRef="#br0" timeOffset="3196.6192">3768 13076 104 0,'-18'-16'41'0,"0"8"-22"0,6-8-20 0,12 8 7 15,-3-8 0-15,0-5 1 16,0-3 8-16,-6 0 2 16,0 1 9-16,1-4 4 15,-4-5-5-15,-6-2-3 0,-3 0-12 16,-3-1-2-16,-6 3 2 0,-5 1 3 16,-10-1 2-16,-9 5-4 15,-8 4-1-15,-10-1-6 16,-5 5-3-16,0 3 0 15,-13 3 1-15,7 3-3 16,0 12 0-16,2 4 1 16,1 7 0-16,8 8-3 15,-17 16 0-15,9 13-5 16,5 6 0-16,10 15 4 16,-1 1 4-16,10 7-1 15,11 6-2-15,7 7 2 16,8 9 2-16,12 18-2 0,6 5 0 15,12-2-1-15,12 8-2 16,9-11 3-16,6-8 0 16,2-13-2-16,19-11 2 15,0-8-1-15,5-10-2 16,10-3 0-16,8-13 0 16,3-10-2-16,16-4 1 15,8-7 1-15,3-8 2 16,12-6-4-16,-3-7 2 15,4-8-3-15,-7-22 2 16,-6-5 5-16,-9-13 2 16,-8-8 6-16,-19-13 5 0,-5-11-1 15,-13-2 1-15,-8-3-3 16,-9 0 1-16,-9-3-2 16,-7 3 2-16,-2-11-2 15,-9 1 2-15,-3-9-4 16,-6 8 1-16,-6-7-7 15,-2 4-1-15,-13 6 0 16,-3 11 0-16,-3 7-9 16,-2 9-4-16,-4 2-9 15,-12 16-3-15,-2 16-29 16,-25 18-13-16,-5 11-15 16</inkml:trace>
  <inkml:trace contextRef="#ctx0" brushRef="#br0" timeOffset="28778.3116">7078 15555 140 0,'-33'0'55'0,"36"3"-30"0,-3-3-40 16,6 5 3-16,6-3 1 16,9 1 4-16,3-3 7 15,3 0 2-15,2 0-3 16,4 0 1-16,9 0 0 15,2 3 0-15,7-1 0 16,11-2 0-16,7 0 2 16,14 8 1-16,1-8-1 15,2-2 1-15,3-6-2 16,-2 0 2-16,8-5 7 0,-6-6 5 16,0-13-5-16,4-5-1 15,-1-8-5-15,6-2-1 16,-5-9-1-16,2 1-4 0,-9 2 1 15,-6-14 7-15,-8 7 6 16,-4-4 0-16,-5 3 3 16,-10-2-6-16,-5-1-1 15,-9-5 0-15,-3-5 2 16,-10 3-1-16,-8 0 2 16,-6 7 3-16,-9 0 1 0,-6 1-6 15,-15-6-1-15,-9 3-2 16,-11 3-1-16,-4 2 1 15,-15-5 1-15,-2 5-1 16,-12 5-1-16,-4 9-1 16,-8-4 0-16,-4 6 0 15,-8 3 2-15,-15 2-5 16,-9 3-1-16,3 5 0 16,-15 6 2-16,-6 2-3 15,3 3 0-15,-15 5-1 16,0 6-2-16,-5 2 0 15,-7 2 3-15,-3 6-2 16,-12 3 1-16,7 8 0 16,-1 4 0-16,-3 20-3 15,7 2-1-15,14 5-11 16,0 16-1-16,18 6 0 0,9 7 1 16,21 11 5-16,18 3 5 15,14 2-5-15,22 11-2 16,20 3-1-16,21-1-1 15,21-2 0-15,18-3 2 16,23 9 8-16,16-12 3 16,11-12 0-16,9-1 2 15,16-8 1-15,5-2 2 16,9-8-3-16,15-8 0 16,3-5 1-16,0-9 0 15,8-10 2-15,7-7 3 0,-3-14-2 16,15-8-2-16,11-11-3 15,13-10 1-15,14-14-17 16,16-7-5-16,14-11-35 16</inkml:trace>
  <inkml:trace contextRef="#ctx0" brushRef="#br0" timeOffset="52753.2372">7611 4458 180 0,'-45'-69'68'0,"24"43"-36"0,-2-22-35 0,11 22 11 16,-3-6-9-16,-6-5 1 0,-12-8 0 15,-3 3 2-15,-5-3-1 16,-7-8-1-16,-11 8 3 0,-7-3-2 16,-14 3 2-16,-10 6-7 15,-11 4 1-15,3 3 1 16,-9 6 3-16,3 5 0 16,-4 5-1-16,4 3 3 15,-6 10 0-15,-3 6-1 16,-6 13 1-16,0 18-7 15,0 6 1-15,6 2-1 16,0 6 2-16,8 2 1 16,-2 5 3-16,9 12-1 15,12 1-1-15,14-1-4 0,16-1 0 16,5 0 2-16,18 3 3 16,10 5 0-16,5 10 2 15,9-7 0-15,9 3 3 16,9-4-5-16,9 1-3 15,8 10 3-15,13-5 1 16,6-5 0-16,14-6-2 16,7-10 3-16,8-5 0 15,9-3-1-15,10-8 1 16,26 16 0-16,0-8 1 16,0-14-2-16,0-7 1 15,0-11 2-15,9-10 2 16,-3-17-3-16,0-9-1 0,0-9 1 15,3-5 2-15,0-3-1 16,-12-16 0-16,-3-2 1 16,-5 0 1-16,-16-16 3 15,-9 2 1-15,1 1-5 16,-13-1-2-16,-6-5 0 16,-8 1 0-16,-6-20 4 15,-13 9 3-15,-5 2 2 16,-15 0 3-16,-9 9-3 15,-12 1 2-15,-15-15-8 16,-9 8-2-16,-9 8-5 16,-17 8-1-16,-16-3-8 15,-5 8-2-15,-3 8 1 0,-7 3 4 16,7 10 3-16,5 3 4 16,-5 8-11-16,6 8-3 15,5 5-18-15,7 8-8 16,2 10-19-16,0 9-8 15,16 15-18 1</inkml:trace>
  <inkml:trace contextRef="#ctx0" brushRef="#br0" timeOffset="53576.1222">7030 4860 120 0,'0'-21'46'0,"9"19"-24"0,3 2-28 15,0 0 8-15,9 0-4 16,6 0 0-16,8 0 4 15,13 0 3-15,12 0-4 16,8 2-1-16,7 1 2 16,8 2 3-16,9 0 2 15,0 3 3-15,10 0 1 16,2 6 1-16,3-1-4 16,0-3-3-16,9 4-2 0,6-9 2 15,3 0 1-15,6-5 2 0,-6 0 2 16,0-5-5-16,-9 0-1 15,0-1 0-15,-8 1 0 16,-10 2 0-16,3-2 0 16,-15 0-5-16,-5 2 1 15,-4-2 0-15,-5 2 2 16,-13 1-8-16,-5-1-3 16,-13 3-44-1</inkml:trace>
  <inkml:trace contextRef="#ctx0" brushRef="#br0" timeOffset="54300.2062">10537 4617 180 0,'-36'-37'68'0,"27"21"-36"0,-3-5-37 16,6 10 10-16,-2-7-3 15,-10-6 1-15,-3 3-4 16,-15-3-1-16,-12 0 1 16,-17 6-7-16,-12-9-2 0,-19 6 8 15,1 5 3-15,-12 3-3 16,0 13 2-16,-6 3 4 0,5 2 2 15,1 8 6-15,0 6 3 16,3 15-6-16,6 6-1 16,5 13-2-16,1 29 1 15,3 10-6-15,6 9-3 16,8 21 1-16,7 10 2 16,14 8-2-16,9 6-2 15,16 2 4-15,17 5 3 16,18-13-3-16,12-5-1 15,11-13 0-15,19-8 2 16,6-8-1-16,8-14 2 0,9-12-2 16,4-20 2-16,11-9 0 15,6-17 3-15,10-13 3 16,5-13 2-16,9-13 1 16,6-29 0-16,-3-14-2 15,6-16-1-15,-9-7-3 16,-3-27-1-16,6-24 3 15,-14-2 3-15,-25-14 2 16,-18 11 5-16,-8-2-1 16,-15-6 1-16,-18 5-7 15,-10 16-2-15,-11 6-3 16,-8 2 1-16,-13 0-9 16,-9 16 0-16,-15 11-2 0,-5 10-1 15,-13 6-1-15,-2 12 1 16,-4 9-6-16,4 5-1 15,-7 13-13-15,4 8-4 16,2 8-9-16,-14 8-4 16,0 14-30-1,-1 9-51-15,-5 9 30 16</inkml:trace>
  <inkml:trace contextRef="#ctx0" brushRef="#br0" timeOffset="74747.7286">9689 5985 112 0,'-15'-5'44'0,"15"7"-24"0,-3 1-24 16,3 10 16-16,-3 11-5 15,3 8-6-15,0 5-1 16,3 10 0-16,-3 6 0 16,0 13-3-16,-9 11 2 15,0 10 7-15,-6 6 6 16,0 21 3-16,0-3 3 15,3 11-4-15,3 2 2 16,3 6-9-16,3 2-2 0,3-2 1 16,0 5-1-16,0 2 2 15,-3-2-4-15,-2 3-2 0,-4-14 0 16,-3-2 1-16,-3-11-3 16,0-8 0-16,3-8 1 15,0-15 0-15,0-12-9 16,3-9-2-16,0-12-23 15,3-10-8-15</inkml:trace>
  <inkml:trace contextRef="#ctx0" brushRef="#br0" timeOffset="75603.0984">9674 9721 160 0,'-6'0'63'0,"6"5"-34"0,6 6-34 0,-3-3 10 16,3 10-8 0,0 9 0-16,-3 7 2 15,0 8 0-15,0 9 1 0,-3 2 0 0,0 5 0 16,-3 10 13-16,-9 9 6 16,0 13-5-16,-6 3-1 15,3 10-5-15,0 0-3 16,0 8-2-16,0-8-3 15,3 3 3-15,1 3 0 16,2 7 1-16,3-2 2 16,3 2-1-16,3 6 2 15,3-3-6-15,6 3-1 16,-1-8-2-16,4 5 0 16,0-13 2-16,-3-1 2 0,-3-1-1 15,-3-4 2-15,-6 3-2 16,0-10-1-16,-3 5 12 15,3-8 4-15,0-3-6 16,3 3-1-16,6-11-5 16,0-5-3-16,0-7 0 15,0-1-1-15,-3-8-14 16,6-13-3-16,0-11-18 16,0-10-7-16,0-21-51 15,-3-27-20 1,-3-37 59-16</inkml:trace>
  <inkml:trace contextRef="#ctx0" brushRef="#br0" timeOffset="78650.7405">8287 11742 240 0,'-33'-45'90'0,"15"35"-48"0,3-4-49 0,9 9 14 16,-3-5-14-16,-3-9 0 0,-3 0 1 15,-5 1 1-15,-13-1 3 16,-6-2 1-16,-9 0 3 0,-14 3 5 16,-9-9 4-16,-13 6 0 15,-2 2 3-15,-12 6-3 16,-7 13 1-16,-11 6-9 15,-18 7-2-15,-11 8-1 16,-10 8 2-16,-15 8-1 16,-3 5-1-16,4 1-6 15,8 7-4-15,3 6 12 16,21-4 8-16,9-1-3 16,15 7 1-16,18-5-4 15,15 0-3-15,11 8 0 16,7 5-1-16,8 3 2 0,15 2 3 15,13 0-4-15,8-4-1 16,15-7 0-16,9 12 0 16,9-11 2-16,11-3 3 15,19-5-4-15,12 0-1 16,11-6 4-16,9-10 5 16,19-5-5-16,5-8 0 15,15-8 0-15,18-6 0 16,6-15-2-16,9-5 1 15,5-12 0-15,-2-4 3 16,-3-22-3-16,0-7-2 16,-12-3 4-16,-9-9 1 0,-12 1-2 15,-9-2-3-15,-9-7 6 16,-11 4 3-16,-10 0-3 16,-8 4-2-16,-4 7-2 15,-14 7-3-15,-13 5-6 16,-8 3-4-16,0-11-21 15,-9 14-7-15,-9 10-21 16,-3 9-5-16,-4 4-45 16</inkml:trace>
  <inkml:trace contextRef="#ctx0" brushRef="#br0" timeOffset="79055.246">8653 11901 180 0,'-21'-13'68'0,"9"-8"-36"0,0 7-33 0,9 4 15 15,0 2-8-15,0 0-1 16,6-3 0-1,3 1-3-15,3-4-4 0,3 1 1 16,0 0 7-16,6 0 6 16,5-3 5-16,4 0 2 15,6 0 1-15,9-5 2 0,11-8-6 16,7 0 1-16,11 0-10 16,1 0-4-16,-4-1-2 15,4-9-1-15,-7 7 0 16,-8 3 2-16,-7 2-14 15,-5 6-5-15,-12-3-11 16,-7 9-3-16,-8-1-5 16,-6 0-1-16,-12 0-43 15,-12 5-29 1,-20-2 50-16</inkml:trace>
  <inkml:trace contextRef="#ctx0" brushRef="#br0" timeOffset="79369.9221">9034 11142 180 0,'-24'-22'68'0,"21"20"-36"0,-3-1-31 0,6 3 16 16,0 0-13-16,6 3-5 15,3-1 3-15,9 9 2 16,11 0-1-16,10-1 0 0,6 1 1 16,14-1 0-16,1-2 0 15,-1 0 0-15,1 0 0 16,-3 3 0-16,-4 2 0 15,-8 3 2-15,-4 0 1 16,-8 2-1-16,-3 9-1 16,-9 7-1-16,-12 6 2 15,-18 13 1-15,-24 10 3 0,-24 19-3 16,-20 16 1-16,-15 5-10 16,-3 0 0-16,5 3-16 15,7-5-5-15,14-14-46 16,16-10-55-1,14-32 28-15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54088" y="4487863"/>
            <a:ext cx="5241925" cy="4252912"/>
          </a:xfrm>
          <a:prstGeom prst="rect">
            <a:avLst/>
          </a:prstGeom>
          <a:noFill/>
          <a:ln w="12700">
            <a:noFill/>
            <a:miter lim="800000"/>
            <a:headEnd/>
            <a:tailEnd/>
          </a:ln>
          <a:effectLst/>
        </p:spPr>
        <p:txBody>
          <a:bodyPr vert="horz" wrap="square" lIns="93863" tIns="46108" rIns="93863" bIns="46108"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099" name="Rectangle 3"/>
          <p:cNvSpPr>
            <a:spLocks noGrp="1" noRot="1" noChangeAspect="1" noChangeArrowheads="1" noTextEdit="1"/>
          </p:cNvSpPr>
          <p:nvPr>
            <p:ph type="sldImg" idx="2"/>
          </p:nvPr>
        </p:nvSpPr>
        <p:spPr bwMode="auto">
          <a:xfrm>
            <a:off x="1222375" y="715963"/>
            <a:ext cx="4705350" cy="352901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398275105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S PGothic"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pitchFamily="18"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S PGothic"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7418548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Rectangle 2"/>
          <p:cNvSpPr>
            <a:spLocks noGrp="1" noRot="1" noChangeAspect="1" noChangeArrowheads="1" noTextEdit="1"/>
          </p:cNvSpPr>
          <p:nvPr>
            <p:ph type="sldImg"/>
          </p:nvPr>
        </p:nvSpPr>
        <p:spPr>
          <a:xfrm>
            <a:off x="0" y="314325"/>
            <a:ext cx="1588" cy="1588"/>
          </a:xfrm>
          <a:solidFill>
            <a:srgbClr val="FFFFFF"/>
          </a:solidFill>
          <a:ln/>
        </p:spPr>
      </p:sp>
      <p:sp>
        <p:nvSpPr>
          <p:cNvPr id="31747" name="Rectangle 3"/>
          <p:cNvSpPr>
            <a:spLocks noGrp="1" noChangeArrowheads="1"/>
          </p:cNvSpPr>
          <p:nvPr>
            <p:ph type="body" idx="1"/>
          </p:nvPr>
        </p:nvSpPr>
        <p:spPr>
          <a:xfrm>
            <a:off x="527050" y="4460875"/>
            <a:ext cx="6105525" cy="419576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extLst>
      <p:ext uri="{BB962C8B-B14F-4D97-AF65-F5344CB8AC3E}">
        <p14:creationId xmlns:p14="http://schemas.microsoft.com/office/powerpoint/2010/main" val="622598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4" name="Rectangle 2"/>
          <p:cNvSpPr>
            <a:spLocks noGrp="1" noRot="1" noChangeAspect="1" noChangeArrowheads="1" noTextEdit="1"/>
          </p:cNvSpPr>
          <p:nvPr>
            <p:ph type="sldImg"/>
          </p:nvPr>
        </p:nvSpPr>
        <p:spPr>
          <a:xfrm>
            <a:off x="0" y="314325"/>
            <a:ext cx="1588" cy="1588"/>
          </a:xfrm>
          <a:solidFill>
            <a:srgbClr val="FFFFFF"/>
          </a:solidFill>
          <a:ln/>
        </p:spPr>
      </p:sp>
      <p:sp>
        <p:nvSpPr>
          <p:cNvPr id="33795" name="Rectangle 3"/>
          <p:cNvSpPr>
            <a:spLocks noGrp="1" noChangeArrowheads="1"/>
          </p:cNvSpPr>
          <p:nvPr>
            <p:ph type="body" idx="1"/>
          </p:nvPr>
        </p:nvSpPr>
        <p:spPr>
          <a:xfrm>
            <a:off x="527050" y="4460875"/>
            <a:ext cx="6105525" cy="419576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extLst>
      <p:ext uri="{BB962C8B-B14F-4D97-AF65-F5344CB8AC3E}">
        <p14:creationId xmlns:p14="http://schemas.microsoft.com/office/powerpoint/2010/main" val="4175144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0" y="314325"/>
            <a:ext cx="1588" cy="1588"/>
          </a:xfrm>
          <a:solidFill>
            <a:srgbClr val="FFFFFF"/>
          </a:solidFill>
          <a:ln/>
        </p:spPr>
      </p:sp>
      <p:sp>
        <p:nvSpPr>
          <p:cNvPr id="35843" name="Rectangle 3"/>
          <p:cNvSpPr>
            <a:spLocks noGrp="1" noChangeArrowheads="1"/>
          </p:cNvSpPr>
          <p:nvPr>
            <p:ph type="body" idx="1"/>
          </p:nvPr>
        </p:nvSpPr>
        <p:spPr>
          <a:xfrm>
            <a:off x="527050" y="4460875"/>
            <a:ext cx="6105525" cy="419576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extLst>
      <p:ext uri="{BB962C8B-B14F-4D97-AF65-F5344CB8AC3E}">
        <p14:creationId xmlns:p14="http://schemas.microsoft.com/office/powerpoint/2010/main" val="2408623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90" name="Rectangle 2"/>
          <p:cNvSpPr>
            <a:spLocks noGrp="1" noRot="1" noChangeAspect="1" noChangeArrowheads="1" noTextEdit="1"/>
          </p:cNvSpPr>
          <p:nvPr>
            <p:ph type="sldImg"/>
          </p:nvPr>
        </p:nvSpPr>
        <p:spPr>
          <a:xfrm>
            <a:off x="0" y="314325"/>
            <a:ext cx="1588" cy="1588"/>
          </a:xfrm>
          <a:solidFill>
            <a:srgbClr val="FFFFFF"/>
          </a:solidFill>
          <a:ln/>
        </p:spPr>
      </p:sp>
      <p:sp>
        <p:nvSpPr>
          <p:cNvPr id="37891" name="Rectangle 3"/>
          <p:cNvSpPr>
            <a:spLocks noGrp="1" noChangeArrowheads="1"/>
          </p:cNvSpPr>
          <p:nvPr>
            <p:ph type="body" idx="1"/>
          </p:nvPr>
        </p:nvSpPr>
        <p:spPr>
          <a:xfrm>
            <a:off x="527050" y="4460875"/>
            <a:ext cx="6105525" cy="419576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extLst>
      <p:ext uri="{BB962C8B-B14F-4D97-AF65-F5344CB8AC3E}">
        <p14:creationId xmlns:p14="http://schemas.microsoft.com/office/powerpoint/2010/main" val="34126407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a:xfrm>
            <a:off x="0" y="314325"/>
            <a:ext cx="1588" cy="1588"/>
          </a:xfrm>
          <a:solidFill>
            <a:srgbClr val="FFFFFF"/>
          </a:solidFill>
          <a:ln/>
        </p:spPr>
      </p:sp>
      <p:sp>
        <p:nvSpPr>
          <p:cNvPr id="39939" name="Rectangle 3"/>
          <p:cNvSpPr>
            <a:spLocks noGrp="1" noChangeArrowheads="1"/>
          </p:cNvSpPr>
          <p:nvPr>
            <p:ph type="body" idx="1"/>
          </p:nvPr>
        </p:nvSpPr>
        <p:spPr>
          <a:xfrm>
            <a:off x="527050" y="4460875"/>
            <a:ext cx="6105525" cy="419576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extLst>
      <p:ext uri="{BB962C8B-B14F-4D97-AF65-F5344CB8AC3E}">
        <p14:creationId xmlns:p14="http://schemas.microsoft.com/office/powerpoint/2010/main" val="502789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xfrm>
            <a:off x="0" y="314325"/>
            <a:ext cx="1588" cy="1588"/>
          </a:xfrm>
          <a:solidFill>
            <a:srgbClr val="FFFFFF"/>
          </a:solidFill>
          <a:ln/>
        </p:spPr>
      </p:sp>
      <p:sp>
        <p:nvSpPr>
          <p:cNvPr id="41987" name="Rectangle 3"/>
          <p:cNvSpPr>
            <a:spLocks noGrp="1" noChangeArrowheads="1"/>
          </p:cNvSpPr>
          <p:nvPr>
            <p:ph type="body" idx="1"/>
          </p:nvPr>
        </p:nvSpPr>
        <p:spPr>
          <a:xfrm>
            <a:off x="527050" y="4460875"/>
            <a:ext cx="6105525" cy="419576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extLst>
      <p:ext uri="{BB962C8B-B14F-4D97-AF65-F5344CB8AC3E}">
        <p14:creationId xmlns:p14="http://schemas.microsoft.com/office/powerpoint/2010/main" val="2688498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xfrm>
            <a:off x="0" y="314325"/>
            <a:ext cx="1588" cy="1588"/>
          </a:xfrm>
          <a:solidFill>
            <a:srgbClr val="FFFFFF"/>
          </a:solidFill>
          <a:ln/>
        </p:spPr>
      </p:sp>
      <p:sp>
        <p:nvSpPr>
          <p:cNvPr id="44035" name="Rectangle 3"/>
          <p:cNvSpPr>
            <a:spLocks noGrp="1" noChangeArrowheads="1"/>
          </p:cNvSpPr>
          <p:nvPr>
            <p:ph type="body" idx="1"/>
          </p:nvPr>
        </p:nvSpPr>
        <p:spPr>
          <a:xfrm>
            <a:off x="527050" y="4460875"/>
            <a:ext cx="6105525" cy="419576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extLst>
      <p:ext uri="{BB962C8B-B14F-4D97-AF65-F5344CB8AC3E}">
        <p14:creationId xmlns:p14="http://schemas.microsoft.com/office/powerpoint/2010/main" val="28054072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xfrm>
            <a:off x="0" y="314325"/>
            <a:ext cx="1588" cy="1588"/>
          </a:xfrm>
          <a:solidFill>
            <a:srgbClr val="FFFFFF"/>
          </a:solidFill>
          <a:ln/>
        </p:spPr>
      </p:sp>
      <p:sp>
        <p:nvSpPr>
          <p:cNvPr id="46083" name="Rectangle 3"/>
          <p:cNvSpPr>
            <a:spLocks noGrp="1" noChangeArrowheads="1"/>
          </p:cNvSpPr>
          <p:nvPr>
            <p:ph type="body" idx="1"/>
          </p:nvPr>
        </p:nvSpPr>
        <p:spPr>
          <a:xfrm>
            <a:off x="527050" y="4460875"/>
            <a:ext cx="6105525" cy="419576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extLst>
      <p:ext uri="{BB962C8B-B14F-4D97-AF65-F5344CB8AC3E}">
        <p14:creationId xmlns:p14="http://schemas.microsoft.com/office/powerpoint/2010/main" val="14007305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xfrm>
            <a:off x="0" y="314325"/>
            <a:ext cx="1588" cy="1588"/>
          </a:xfrm>
          <a:solidFill>
            <a:srgbClr val="FFFFFF"/>
          </a:solidFill>
          <a:ln/>
        </p:spPr>
      </p:sp>
      <p:sp>
        <p:nvSpPr>
          <p:cNvPr id="48131" name="Rectangle 3"/>
          <p:cNvSpPr>
            <a:spLocks noGrp="1" noChangeArrowheads="1"/>
          </p:cNvSpPr>
          <p:nvPr>
            <p:ph type="body" idx="1"/>
          </p:nvPr>
        </p:nvSpPr>
        <p:spPr>
          <a:xfrm>
            <a:off x="527050" y="4460875"/>
            <a:ext cx="6105525" cy="419576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extLst>
      <p:ext uri="{BB962C8B-B14F-4D97-AF65-F5344CB8AC3E}">
        <p14:creationId xmlns:p14="http://schemas.microsoft.com/office/powerpoint/2010/main" val="7337822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0" y="314325"/>
            <a:ext cx="1588" cy="1588"/>
          </a:xfrm>
          <a:solidFill>
            <a:srgbClr val="FFFFFF"/>
          </a:solidFill>
          <a:ln/>
        </p:spPr>
      </p:sp>
      <p:sp>
        <p:nvSpPr>
          <p:cNvPr id="50179" name="Rectangle 3"/>
          <p:cNvSpPr>
            <a:spLocks noGrp="1" noChangeArrowheads="1"/>
          </p:cNvSpPr>
          <p:nvPr>
            <p:ph type="body" idx="1"/>
          </p:nvPr>
        </p:nvSpPr>
        <p:spPr>
          <a:xfrm>
            <a:off x="527050" y="4460875"/>
            <a:ext cx="6105525" cy="419576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extLst>
      <p:ext uri="{BB962C8B-B14F-4D97-AF65-F5344CB8AC3E}">
        <p14:creationId xmlns:p14="http://schemas.microsoft.com/office/powerpoint/2010/main" val="342236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8" name="Rectangle 2"/>
          <p:cNvSpPr>
            <a:spLocks noGrp="1" noRot="1" noChangeAspect="1" noChangeArrowheads="1" noTextEdit="1"/>
          </p:cNvSpPr>
          <p:nvPr>
            <p:ph type="sldImg"/>
          </p:nvPr>
        </p:nvSpPr>
        <p:spPr>
          <a:xfrm>
            <a:off x="0" y="314325"/>
            <a:ext cx="1588" cy="1588"/>
          </a:xfrm>
          <a:solidFill>
            <a:srgbClr val="FFFFFF"/>
          </a:solidFill>
          <a:ln/>
        </p:spPr>
      </p:sp>
      <p:sp>
        <p:nvSpPr>
          <p:cNvPr id="9219" name="Rectangle 3"/>
          <p:cNvSpPr>
            <a:spLocks noGrp="1" noChangeArrowheads="1"/>
          </p:cNvSpPr>
          <p:nvPr>
            <p:ph type="body" idx="1"/>
          </p:nvPr>
        </p:nvSpPr>
        <p:spPr>
          <a:xfrm>
            <a:off x="527050" y="4460875"/>
            <a:ext cx="6105525" cy="419576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extLst>
      <p:ext uri="{BB962C8B-B14F-4D97-AF65-F5344CB8AC3E}">
        <p14:creationId xmlns:p14="http://schemas.microsoft.com/office/powerpoint/2010/main" val="42895737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xfrm>
            <a:off x="0" y="314325"/>
            <a:ext cx="1588" cy="1588"/>
          </a:xfrm>
          <a:solidFill>
            <a:srgbClr val="FFFFFF"/>
          </a:solidFill>
          <a:ln/>
        </p:spPr>
      </p:sp>
      <p:sp>
        <p:nvSpPr>
          <p:cNvPr id="52227" name="Rectangle 3"/>
          <p:cNvSpPr>
            <a:spLocks noGrp="1" noChangeArrowheads="1"/>
          </p:cNvSpPr>
          <p:nvPr>
            <p:ph type="body" idx="1"/>
          </p:nvPr>
        </p:nvSpPr>
        <p:spPr>
          <a:xfrm>
            <a:off x="527050" y="4460875"/>
            <a:ext cx="6105525" cy="419576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extLst>
      <p:ext uri="{BB962C8B-B14F-4D97-AF65-F5344CB8AC3E}">
        <p14:creationId xmlns:p14="http://schemas.microsoft.com/office/powerpoint/2010/main" val="12693722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4294967295"/>
          </p:nvPr>
        </p:nvSpPr>
        <p:spPr bwMode="auto">
          <a:xfrm>
            <a:off x="4049713" y="8974138"/>
            <a:ext cx="3098800" cy="4730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51" tIns="47425" rIns="94851" bIns="47425"/>
          <a:lstStyle>
            <a:lvl1pPr>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pPr>
            <a:fld id="{9A7E7026-B130-45A4-80C5-CF8FF3FB18FB}" type="slidenum">
              <a:rPr lang="en-GB" altLang="en-US" sz="2400">
                <a:latin typeface="Tahoma" panose="020B0604030504040204" pitchFamily="34" charset="0"/>
              </a:rPr>
              <a:pPr eaLnBrk="1" hangingPunct="1">
                <a:spcBef>
                  <a:spcPct val="0"/>
                </a:spcBef>
              </a:pPr>
              <a:t>28</a:t>
            </a:fld>
            <a:endParaRPr lang="en-GB" altLang="en-US" sz="2400">
              <a:latin typeface="Tahoma" panose="020B0604030504040204" pitchFamily="34" charset="0"/>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1644081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xfrm>
            <a:off x="1055688" y="314325"/>
            <a:ext cx="5040312" cy="3779838"/>
          </a:xfrm>
          <a:solidFill>
            <a:srgbClr val="FFFFFF"/>
          </a:solidFill>
          <a:ln/>
        </p:spPr>
      </p:sp>
      <p:sp>
        <p:nvSpPr>
          <p:cNvPr id="56323" name="Rectangle 3"/>
          <p:cNvSpPr>
            <a:spLocks noGrp="1" noChangeArrowheads="1"/>
          </p:cNvSpPr>
          <p:nvPr>
            <p:ph type="body" idx="1"/>
          </p:nvPr>
        </p:nvSpPr>
        <p:spPr>
          <a:xfrm>
            <a:off x="527050" y="4460875"/>
            <a:ext cx="6105525" cy="419576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extLst>
      <p:ext uri="{BB962C8B-B14F-4D97-AF65-F5344CB8AC3E}">
        <p14:creationId xmlns:p14="http://schemas.microsoft.com/office/powerpoint/2010/main" val="463371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Rot="1" noChangeAspect="1" noChangeArrowheads="1" noTextEdit="1"/>
          </p:cNvSpPr>
          <p:nvPr>
            <p:ph type="sldImg"/>
          </p:nvPr>
        </p:nvSpPr>
        <p:spPr>
          <a:xfrm>
            <a:off x="1212850" y="708025"/>
            <a:ext cx="4724400" cy="3543300"/>
          </a:xfrm>
          <a:ln/>
        </p:spPr>
      </p:sp>
      <p:sp>
        <p:nvSpPr>
          <p:cNvPr id="1229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815644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spect="1" noChangeArrowheads="1" noTextEdit="1"/>
          </p:cNvSpPr>
          <p:nvPr>
            <p:ph type="sldImg"/>
          </p:nvPr>
        </p:nvSpPr>
        <p:spPr>
          <a:xfrm>
            <a:off x="1212850" y="708025"/>
            <a:ext cx="4724400" cy="3543300"/>
          </a:xfrm>
          <a:ln/>
        </p:spPr>
      </p:sp>
      <p:sp>
        <p:nvSpPr>
          <p:cNvPr id="1433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337881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a:xfrm>
            <a:off x="1212850" y="708025"/>
            <a:ext cx="4724400" cy="3543300"/>
          </a:xfrm>
          <a:ln/>
        </p:spPr>
      </p:sp>
      <p:sp>
        <p:nvSpPr>
          <p:cNvPr id="1638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388075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1212850" y="708025"/>
            <a:ext cx="4724400" cy="3543300"/>
          </a:xfrm>
          <a:ln/>
        </p:spPr>
      </p:sp>
      <p:sp>
        <p:nvSpPr>
          <p:cNvPr id="1843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171645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xfrm>
            <a:off x="1212850" y="708025"/>
            <a:ext cx="4724400" cy="3543300"/>
          </a:xfrm>
          <a:ln/>
        </p:spPr>
      </p:sp>
      <p:sp>
        <p:nvSpPr>
          <p:cNvPr id="2457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32319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xfrm>
            <a:off x="1212850" y="708025"/>
            <a:ext cx="4724400" cy="3543300"/>
          </a:xfrm>
          <a:ln/>
        </p:spPr>
      </p:sp>
      <p:sp>
        <p:nvSpPr>
          <p:cNvPr id="2662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546139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4294967295"/>
          </p:nvPr>
        </p:nvSpPr>
        <p:spPr bwMode="auto">
          <a:xfrm>
            <a:off x="4049713" y="8974138"/>
            <a:ext cx="3098800" cy="4730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51" tIns="47425" rIns="94851" bIns="47425"/>
          <a:lstStyle>
            <a:lvl1pPr>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pPr>
            <a:fld id="{056BEE03-9BCF-4D77-957C-3D67E9C08EC4}" type="slidenum">
              <a:rPr lang="en-US" altLang="en-US" sz="2400">
                <a:latin typeface="Tahoma" panose="020B0604030504040204" pitchFamily="34" charset="0"/>
              </a:rPr>
              <a:pPr eaLnBrk="1" hangingPunct="1">
                <a:spcBef>
                  <a:spcPct val="0"/>
                </a:spcBef>
              </a:pPr>
              <a:t>15</a:t>
            </a:fld>
            <a:endParaRPr lang="en-US" altLang="en-US" sz="2400">
              <a:latin typeface="Tahoma" panose="020B0604030504040204" pitchFamily="34"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altLang="en-US" b="1" dirty="0" smtClean="0">
                <a:latin typeface="Times" panose="02020603050405020304" pitchFamily="18" charset="0"/>
              </a:rPr>
              <a:t>There are many different types of connectors in use today. </a:t>
            </a:r>
          </a:p>
          <a:p>
            <a:r>
              <a:rPr lang="en-US" altLang="en-US" b="1" dirty="0" smtClean="0">
                <a:latin typeface="Times" panose="02020603050405020304" pitchFamily="18" charset="0"/>
              </a:rPr>
              <a:t>The fiber technician must be sure to match correctly the equipment with the proper connections. Many devices allow for different types of connections.</a:t>
            </a:r>
          </a:p>
          <a:p>
            <a:r>
              <a:rPr lang="en-US" altLang="en-US" b="1" dirty="0" smtClean="0">
                <a:latin typeface="Times" panose="02020603050405020304" pitchFamily="18" charset="0"/>
              </a:rPr>
              <a:t>The ST uses a bayonet type connection similar in concept but much smaller than the one used by coaxial cable.</a:t>
            </a:r>
          </a:p>
          <a:p>
            <a:r>
              <a:rPr lang="en-US" altLang="en-US" b="1" dirty="0" smtClean="0">
                <a:latin typeface="Times" panose="02020603050405020304" pitchFamily="18" charset="0"/>
              </a:rPr>
              <a:t>Although the ST is still the most widely used because it is relatively easy to terminate, the ST is losing ground to the SC because it requires substantially more room to secure and disconnect. </a:t>
            </a:r>
          </a:p>
          <a:p>
            <a:r>
              <a:rPr lang="en-US" altLang="en-US" b="1" dirty="0" smtClean="0">
                <a:latin typeface="Times" panose="02020603050405020304" pitchFamily="18" charset="0"/>
              </a:rPr>
              <a:t>Device manufacturers are typically looking for high port density (closeness) to keep their manufacturing costs and rack space requirements down.</a:t>
            </a:r>
          </a:p>
          <a:p>
            <a:r>
              <a:rPr lang="en-US" altLang="en-US" b="1" dirty="0" smtClean="0">
                <a:latin typeface="Times" panose="02020603050405020304" pitchFamily="18" charset="0"/>
              </a:rPr>
              <a:t>SC connectors can be used individually or as part of a duplex connector. </a:t>
            </a:r>
          </a:p>
          <a:p>
            <a:r>
              <a:rPr lang="en-US" altLang="en-US" b="1" dirty="0" smtClean="0">
                <a:latin typeface="Times" panose="02020603050405020304" pitchFamily="18" charset="0"/>
              </a:rPr>
              <a:t>Both parts of the SC connector have a key mechanism to help in seating the connection. </a:t>
            </a:r>
          </a:p>
          <a:p>
            <a:r>
              <a:rPr lang="en-US" altLang="en-US" b="1" dirty="0" smtClean="0">
                <a:latin typeface="Times" panose="02020603050405020304" pitchFamily="18" charset="0"/>
              </a:rPr>
              <a:t>Some students remember the difference between ST and SC by thinking that "C" stands for "cube", which is the shape of the connector.</a:t>
            </a:r>
          </a:p>
          <a:p>
            <a:endParaRPr lang="en-US" altLang="en-US" b="1" dirty="0" smtClean="0"/>
          </a:p>
        </p:txBody>
      </p:sp>
    </p:spTree>
    <p:extLst>
      <p:ext uri="{BB962C8B-B14F-4D97-AF65-F5344CB8AC3E}">
        <p14:creationId xmlns:p14="http://schemas.microsoft.com/office/powerpoint/2010/main" val="877782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ea typeface="MS PGothic" panose="020B0600070205080204" pitchFamily="34" charset="-128"/>
                  </a:defRPr>
                </a:lvl1pPr>
                <a:lvl2pPr marL="742950" indent="-285750" eaLnBrk="0" hangingPunct="0">
                  <a:defRPr sz="2400">
                    <a:solidFill>
                      <a:schemeClr val="tx1"/>
                    </a:solidFill>
                    <a:latin typeface="Tahoma" panose="020B0604030504040204" pitchFamily="34" charset="0"/>
                    <a:ea typeface="MS PGothic" panose="020B0600070205080204" pitchFamily="34" charset="-128"/>
                  </a:defRPr>
                </a:lvl2pPr>
                <a:lvl3pPr marL="1143000" indent="-228600" eaLnBrk="0" hangingPunct="0">
                  <a:defRPr sz="2400">
                    <a:solidFill>
                      <a:schemeClr val="tx1"/>
                    </a:solidFill>
                    <a:latin typeface="Tahoma" panose="020B0604030504040204" pitchFamily="34" charset="0"/>
                    <a:ea typeface="MS PGothic" panose="020B0600070205080204" pitchFamily="34" charset="-128"/>
                  </a:defRPr>
                </a:lvl3pPr>
                <a:lvl4pPr marL="1600200" indent="-228600" eaLnBrk="0" hangingPunct="0">
                  <a:defRPr sz="2400">
                    <a:solidFill>
                      <a:schemeClr val="tx1"/>
                    </a:solidFill>
                    <a:latin typeface="Tahoma" panose="020B0604030504040204" pitchFamily="34" charset="0"/>
                    <a:ea typeface="MS PGothic" panose="020B0600070205080204" pitchFamily="34" charset="-128"/>
                  </a:defRPr>
                </a:lvl4pPr>
                <a:lvl5pPr marL="2057400" indent="-228600" eaLnBrk="0" hangingPunct="0">
                  <a:defRPr sz="24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MS PGothic" panose="020B0600070205080204" pitchFamily="34" charset="-128"/>
                  </a:defRPr>
                </a:lvl9pPr>
              </a:lstStyle>
              <a:p>
                <a:pPr eaLnBrk="1" hangingPunct="1">
                  <a:defRPr/>
                </a:pPr>
                <a:endParaRPr lang="en-US" smtClean="0"/>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ea typeface="MS PGothic" panose="020B0600070205080204" pitchFamily="34" charset="-128"/>
                  </a:defRPr>
                </a:lvl1pPr>
                <a:lvl2pPr marL="742950" indent="-285750" eaLnBrk="0" hangingPunct="0">
                  <a:defRPr sz="2400">
                    <a:solidFill>
                      <a:schemeClr val="tx1"/>
                    </a:solidFill>
                    <a:latin typeface="Tahoma" panose="020B0604030504040204" pitchFamily="34" charset="0"/>
                    <a:ea typeface="MS PGothic" panose="020B0600070205080204" pitchFamily="34" charset="-128"/>
                  </a:defRPr>
                </a:lvl2pPr>
                <a:lvl3pPr marL="1143000" indent="-228600" eaLnBrk="0" hangingPunct="0">
                  <a:defRPr sz="2400">
                    <a:solidFill>
                      <a:schemeClr val="tx1"/>
                    </a:solidFill>
                    <a:latin typeface="Tahoma" panose="020B0604030504040204" pitchFamily="34" charset="0"/>
                    <a:ea typeface="MS PGothic" panose="020B0600070205080204" pitchFamily="34" charset="-128"/>
                  </a:defRPr>
                </a:lvl3pPr>
                <a:lvl4pPr marL="1600200" indent="-228600" eaLnBrk="0" hangingPunct="0">
                  <a:defRPr sz="2400">
                    <a:solidFill>
                      <a:schemeClr val="tx1"/>
                    </a:solidFill>
                    <a:latin typeface="Tahoma" panose="020B0604030504040204" pitchFamily="34" charset="0"/>
                    <a:ea typeface="MS PGothic" panose="020B0600070205080204" pitchFamily="34" charset="-128"/>
                  </a:defRPr>
                </a:lvl4pPr>
                <a:lvl5pPr marL="2057400" indent="-228600" eaLnBrk="0" hangingPunct="0">
                  <a:defRPr sz="24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MS PGothic" panose="020B0600070205080204" pitchFamily="34" charset="-128"/>
                  </a:defRPr>
                </a:lvl9pPr>
              </a:lstStyle>
              <a:p>
                <a:pPr eaLnBrk="1" hangingPunct="1">
                  <a:defRPr/>
                </a:pPr>
                <a:endParaRPr lang="en-US" smtClean="0"/>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ea typeface="MS PGothic" panose="020B0600070205080204" pitchFamily="34" charset="-128"/>
                  </a:defRPr>
                </a:lvl1pPr>
                <a:lvl2pPr marL="742950" indent="-285750" eaLnBrk="0" hangingPunct="0">
                  <a:defRPr sz="2400">
                    <a:solidFill>
                      <a:schemeClr val="tx1"/>
                    </a:solidFill>
                    <a:latin typeface="Tahoma" panose="020B0604030504040204" pitchFamily="34" charset="0"/>
                    <a:ea typeface="MS PGothic" panose="020B0600070205080204" pitchFamily="34" charset="-128"/>
                  </a:defRPr>
                </a:lvl2pPr>
                <a:lvl3pPr marL="1143000" indent="-228600" eaLnBrk="0" hangingPunct="0">
                  <a:defRPr sz="2400">
                    <a:solidFill>
                      <a:schemeClr val="tx1"/>
                    </a:solidFill>
                    <a:latin typeface="Tahoma" panose="020B0604030504040204" pitchFamily="34" charset="0"/>
                    <a:ea typeface="MS PGothic" panose="020B0600070205080204" pitchFamily="34" charset="-128"/>
                  </a:defRPr>
                </a:lvl3pPr>
                <a:lvl4pPr marL="1600200" indent="-228600" eaLnBrk="0" hangingPunct="0">
                  <a:defRPr sz="2400">
                    <a:solidFill>
                      <a:schemeClr val="tx1"/>
                    </a:solidFill>
                    <a:latin typeface="Tahoma" panose="020B0604030504040204" pitchFamily="34" charset="0"/>
                    <a:ea typeface="MS PGothic" panose="020B0600070205080204" pitchFamily="34" charset="-128"/>
                  </a:defRPr>
                </a:lvl4pPr>
                <a:lvl5pPr marL="2057400" indent="-228600" eaLnBrk="0" hangingPunct="0">
                  <a:defRPr sz="24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MS PGothic" panose="020B0600070205080204" pitchFamily="34" charset="-128"/>
                  </a:defRPr>
                </a:lvl9pPr>
              </a:lstStyle>
              <a:p>
                <a:pPr eaLnBrk="1" hangingPunct="1">
                  <a:defRPr/>
                </a:pPr>
                <a:endParaRPr lang="en-US" smtClean="0"/>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ea typeface="MS PGothic" panose="020B0600070205080204" pitchFamily="34" charset="-128"/>
                  </a:defRPr>
                </a:lvl1pPr>
                <a:lvl2pPr marL="742950" indent="-285750" eaLnBrk="0" hangingPunct="0">
                  <a:defRPr sz="2400">
                    <a:solidFill>
                      <a:schemeClr val="tx1"/>
                    </a:solidFill>
                    <a:latin typeface="Tahoma" panose="020B0604030504040204" pitchFamily="34" charset="0"/>
                    <a:ea typeface="MS PGothic" panose="020B0600070205080204" pitchFamily="34" charset="-128"/>
                  </a:defRPr>
                </a:lvl2pPr>
                <a:lvl3pPr marL="1143000" indent="-228600" eaLnBrk="0" hangingPunct="0">
                  <a:defRPr sz="2400">
                    <a:solidFill>
                      <a:schemeClr val="tx1"/>
                    </a:solidFill>
                    <a:latin typeface="Tahoma" panose="020B0604030504040204" pitchFamily="34" charset="0"/>
                    <a:ea typeface="MS PGothic" panose="020B0600070205080204" pitchFamily="34" charset="-128"/>
                  </a:defRPr>
                </a:lvl3pPr>
                <a:lvl4pPr marL="1600200" indent="-228600" eaLnBrk="0" hangingPunct="0">
                  <a:defRPr sz="2400">
                    <a:solidFill>
                      <a:schemeClr val="tx1"/>
                    </a:solidFill>
                    <a:latin typeface="Tahoma" panose="020B0604030504040204" pitchFamily="34" charset="0"/>
                    <a:ea typeface="MS PGothic" panose="020B0600070205080204" pitchFamily="34" charset="-128"/>
                  </a:defRPr>
                </a:lvl4pPr>
                <a:lvl5pPr marL="2057400" indent="-228600" eaLnBrk="0" hangingPunct="0">
                  <a:defRPr sz="24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MS PGothic" panose="020B0600070205080204" pitchFamily="34" charset="-128"/>
                  </a:defRPr>
                </a:lvl9pPr>
              </a:lstStyle>
              <a:p>
                <a:pPr eaLnBrk="1" hangingPunct="1">
                  <a:defRPr/>
                </a:pPr>
                <a:endParaRPr lang="en-US" smtClean="0"/>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ea typeface="MS PGothic" panose="020B0600070205080204" pitchFamily="34" charset="-128"/>
                </a:defRPr>
              </a:lvl1pPr>
              <a:lvl2pPr marL="742950" indent="-285750" eaLnBrk="0" hangingPunct="0">
                <a:defRPr sz="2400">
                  <a:solidFill>
                    <a:schemeClr val="tx1"/>
                  </a:solidFill>
                  <a:latin typeface="Tahoma" panose="020B0604030504040204" pitchFamily="34" charset="0"/>
                  <a:ea typeface="MS PGothic" panose="020B0600070205080204" pitchFamily="34" charset="-128"/>
                </a:defRPr>
              </a:lvl2pPr>
              <a:lvl3pPr marL="1143000" indent="-228600" eaLnBrk="0" hangingPunct="0">
                <a:defRPr sz="2400">
                  <a:solidFill>
                    <a:schemeClr val="tx1"/>
                  </a:solidFill>
                  <a:latin typeface="Tahoma" panose="020B0604030504040204" pitchFamily="34" charset="0"/>
                  <a:ea typeface="MS PGothic" panose="020B0600070205080204" pitchFamily="34" charset="-128"/>
                </a:defRPr>
              </a:lvl3pPr>
              <a:lvl4pPr marL="1600200" indent="-228600" eaLnBrk="0" hangingPunct="0">
                <a:defRPr sz="2400">
                  <a:solidFill>
                    <a:schemeClr val="tx1"/>
                  </a:solidFill>
                  <a:latin typeface="Tahoma" panose="020B0604030504040204" pitchFamily="34" charset="0"/>
                  <a:ea typeface="MS PGothic" panose="020B0600070205080204" pitchFamily="34" charset="-128"/>
                </a:defRPr>
              </a:lvl4pPr>
              <a:lvl5pPr marL="2057400" indent="-228600" eaLnBrk="0" hangingPunct="0">
                <a:defRPr sz="24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MS PGothic" panose="020B0600070205080204" pitchFamily="34" charset="-128"/>
                </a:defRPr>
              </a:lvl9pPr>
            </a:lstStyle>
            <a:p>
              <a:pPr eaLnBrk="1" hangingPunct="1">
                <a:defRPr/>
              </a:pPr>
              <a:endParaRPr lang="en-US" smtClean="0"/>
            </a:p>
          </p:txBody>
        </p:sp>
        <p:sp>
          <p:nvSpPr>
            <p:cNvPr id="8" name="Rectangle 10"/>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ea typeface="MS PGothic" panose="020B0600070205080204" pitchFamily="34" charset="-128"/>
                </a:defRPr>
              </a:lvl1pPr>
              <a:lvl2pPr marL="742950" indent="-285750" eaLnBrk="0" hangingPunct="0">
                <a:defRPr sz="2400">
                  <a:solidFill>
                    <a:schemeClr val="tx1"/>
                  </a:solidFill>
                  <a:latin typeface="Tahoma" panose="020B0604030504040204" pitchFamily="34" charset="0"/>
                  <a:ea typeface="MS PGothic" panose="020B0600070205080204" pitchFamily="34" charset="-128"/>
                </a:defRPr>
              </a:lvl2pPr>
              <a:lvl3pPr marL="1143000" indent="-228600" eaLnBrk="0" hangingPunct="0">
                <a:defRPr sz="2400">
                  <a:solidFill>
                    <a:schemeClr val="tx1"/>
                  </a:solidFill>
                  <a:latin typeface="Tahoma" panose="020B0604030504040204" pitchFamily="34" charset="0"/>
                  <a:ea typeface="MS PGothic" panose="020B0600070205080204" pitchFamily="34" charset="-128"/>
                </a:defRPr>
              </a:lvl3pPr>
              <a:lvl4pPr marL="1600200" indent="-228600" eaLnBrk="0" hangingPunct="0">
                <a:defRPr sz="2400">
                  <a:solidFill>
                    <a:schemeClr val="tx1"/>
                  </a:solidFill>
                  <a:latin typeface="Tahoma" panose="020B0604030504040204" pitchFamily="34" charset="0"/>
                  <a:ea typeface="MS PGothic" panose="020B0600070205080204" pitchFamily="34" charset="-128"/>
                </a:defRPr>
              </a:lvl4pPr>
              <a:lvl5pPr marL="2057400" indent="-228600" eaLnBrk="0" hangingPunct="0">
                <a:defRPr sz="24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MS PGothic" panose="020B0600070205080204" pitchFamily="34" charset="-128"/>
                </a:defRPr>
              </a:lvl9pPr>
            </a:lstStyle>
            <a:p>
              <a:pPr eaLnBrk="1" hangingPunct="1">
                <a:defRPr/>
              </a:pPr>
              <a:endParaRPr lang="en-US" smtClean="0"/>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ea typeface="MS PGothic" panose="020B0600070205080204" pitchFamily="34" charset="-128"/>
                </a:defRPr>
              </a:lvl1pPr>
              <a:lvl2pPr marL="742950" indent="-285750" eaLnBrk="0" hangingPunct="0">
                <a:defRPr sz="2400">
                  <a:solidFill>
                    <a:schemeClr val="tx1"/>
                  </a:solidFill>
                  <a:latin typeface="Tahoma" panose="020B0604030504040204" pitchFamily="34" charset="0"/>
                  <a:ea typeface="MS PGothic" panose="020B0600070205080204" pitchFamily="34" charset="-128"/>
                </a:defRPr>
              </a:lvl2pPr>
              <a:lvl3pPr marL="1143000" indent="-228600" eaLnBrk="0" hangingPunct="0">
                <a:defRPr sz="2400">
                  <a:solidFill>
                    <a:schemeClr val="tx1"/>
                  </a:solidFill>
                  <a:latin typeface="Tahoma" panose="020B0604030504040204" pitchFamily="34" charset="0"/>
                  <a:ea typeface="MS PGothic" panose="020B0600070205080204" pitchFamily="34" charset="-128"/>
                </a:defRPr>
              </a:lvl3pPr>
              <a:lvl4pPr marL="1600200" indent="-228600" eaLnBrk="0" hangingPunct="0">
                <a:defRPr sz="2400">
                  <a:solidFill>
                    <a:schemeClr val="tx1"/>
                  </a:solidFill>
                  <a:latin typeface="Tahoma" panose="020B0604030504040204" pitchFamily="34" charset="0"/>
                  <a:ea typeface="MS PGothic" panose="020B0600070205080204" pitchFamily="34" charset="-128"/>
                </a:defRPr>
              </a:lvl4pPr>
              <a:lvl5pPr marL="2057400" indent="-228600" eaLnBrk="0" hangingPunct="0">
                <a:defRPr sz="24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MS PGothic" panose="020B0600070205080204" pitchFamily="34" charset="-128"/>
                </a:defRPr>
              </a:lvl9pPr>
            </a:lstStyle>
            <a:p>
              <a:pPr eaLnBrk="1" hangingPunct="1">
                <a:defRPr/>
              </a:pPr>
              <a:endParaRPr lang="en-US" smtClean="0"/>
            </a:p>
          </p:txBody>
        </p:sp>
      </p:grpSp>
      <p:sp>
        <p:nvSpPr>
          <p:cNvPr id="179212" name="Rectangle 12"/>
          <p:cNvSpPr>
            <a:spLocks noGrp="1" noChangeArrowheads="1"/>
          </p:cNvSpPr>
          <p:nvPr>
            <p:ph type="ctrTitle"/>
          </p:nvPr>
        </p:nvSpPr>
        <p:spPr>
          <a:xfrm>
            <a:off x="990600" y="1828800"/>
            <a:ext cx="7772400" cy="1143000"/>
          </a:xfrm>
        </p:spPr>
        <p:txBody>
          <a:bodyPr/>
          <a:lstStyle>
            <a:lvl1pPr>
              <a:defRPr/>
            </a:lvl1pPr>
          </a:lstStyle>
          <a:p>
            <a:r>
              <a:rPr lang="en-US"/>
              <a:t>Click to edit Master title style</a:t>
            </a:r>
          </a:p>
        </p:txBody>
      </p:sp>
      <p:sp>
        <p:nvSpPr>
          <p:cNvPr id="179213"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r>
              <a:rPr lang="en-US"/>
              <a:t>CISC 250 Class Notes</a:t>
            </a:r>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2DB33F18-FBA4-40E5-A54B-5592BD4BF47C}" type="slidenum">
              <a:rPr lang="en-US"/>
              <a:pPr>
                <a:defRPr/>
              </a:pPr>
              <a:t>‹#›</a:t>
            </a:fld>
            <a:endParaRPr lang="en-US"/>
          </a:p>
        </p:txBody>
      </p:sp>
    </p:spTree>
    <p:extLst>
      <p:ext uri="{BB962C8B-B14F-4D97-AF65-F5344CB8AC3E}">
        <p14:creationId xmlns:p14="http://schemas.microsoft.com/office/powerpoint/2010/main" val="4182823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r>
              <a:rPr lang="en-US"/>
              <a:t>CISC 250 Class Notes</a:t>
            </a:r>
          </a:p>
        </p:txBody>
      </p:sp>
      <p:sp>
        <p:nvSpPr>
          <p:cNvPr id="6" name="Rectangle 13"/>
          <p:cNvSpPr>
            <a:spLocks noGrp="1" noChangeArrowheads="1"/>
          </p:cNvSpPr>
          <p:nvPr>
            <p:ph type="sldNum" sz="quarter" idx="12"/>
          </p:nvPr>
        </p:nvSpPr>
        <p:spPr>
          <a:ln/>
        </p:spPr>
        <p:txBody>
          <a:bodyPr/>
          <a:lstStyle>
            <a:lvl1pPr>
              <a:defRPr/>
            </a:lvl1pPr>
          </a:lstStyle>
          <a:p>
            <a:pPr>
              <a:defRPr/>
            </a:pPr>
            <a:fld id="{C9577E85-142F-4498-8ACC-D22F910E08AB}" type="slidenum">
              <a:rPr lang="en-US"/>
              <a:pPr>
                <a:defRPr/>
              </a:pPr>
              <a:t>‹#›</a:t>
            </a:fld>
            <a:endParaRPr lang="en-US"/>
          </a:p>
        </p:txBody>
      </p:sp>
    </p:spTree>
    <p:extLst>
      <p:ext uri="{BB962C8B-B14F-4D97-AF65-F5344CB8AC3E}">
        <p14:creationId xmlns:p14="http://schemas.microsoft.com/office/powerpoint/2010/main" val="4044665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7050" y="228600"/>
            <a:ext cx="1962150" cy="5867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90600" y="228600"/>
            <a:ext cx="573405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r>
              <a:rPr lang="en-US"/>
              <a:t>CISC 250 Class Notes</a:t>
            </a:r>
          </a:p>
        </p:txBody>
      </p:sp>
      <p:sp>
        <p:nvSpPr>
          <p:cNvPr id="6" name="Rectangle 13"/>
          <p:cNvSpPr>
            <a:spLocks noGrp="1" noChangeArrowheads="1"/>
          </p:cNvSpPr>
          <p:nvPr>
            <p:ph type="sldNum" sz="quarter" idx="12"/>
          </p:nvPr>
        </p:nvSpPr>
        <p:spPr>
          <a:ln/>
        </p:spPr>
        <p:txBody>
          <a:bodyPr/>
          <a:lstStyle>
            <a:lvl1pPr>
              <a:defRPr/>
            </a:lvl1pPr>
          </a:lstStyle>
          <a:p>
            <a:pPr>
              <a:defRPr/>
            </a:pPr>
            <a:fld id="{99B0993B-7128-4CEF-9A96-2F27D5A4E646}" type="slidenum">
              <a:rPr lang="en-US"/>
              <a:pPr>
                <a:defRPr/>
              </a:pPr>
              <a:t>‹#›</a:t>
            </a:fld>
            <a:endParaRPr lang="en-US"/>
          </a:p>
        </p:txBody>
      </p:sp>
    </p:spTree>
    <p:extLst>
      <p:ext uri="{BB962C8B-B14F-4D97-AF65-F5344CB8AC3E}">
        <p14:creationId xmlns:p14="http://schemas.microsoft.com/office/powerpoint/2010/main" val="23693369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7572375" cy="1058863"/>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990600" y="1600200"/>
            <a:ext cx="7848600" cy="2171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990600" y="3924300"/>
            <a:ext cx="7848600" cy="2171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r>
              <a:rPr lang="en-US"/>
              <a:t>CISC 250 Class Notes</a:t>
            </a:r>
          </a:p>
        </p:txBody>
      </p:sp>
      <p:sp>
        <p:nvSpPr>
          <p:cNvPr id="7" name="Rectangle 13"/>
          <p:cNvSpPr>
            <a:spLocks noGrp="1" noChangeArrowheads="1"/>
          </p:cNvSpPr>
          <p:nvPr>
            <p:ph type="sldNum" sz="quarter" idx="12"/>
          </p:nvPr>
        </p:nvSpPr>
        <p:spPr>
          <a:ln/>
        </p:spPr>
        <p:txBody>
          <a:bodyPr/>
          <a:lstStyle>
            <a:lvl1pPr>
              <a:defRPr/>
            </a:lvl1pPr>
          </a:lstStyle>
          <a:p>
            <a:pPr>
              <a:defRPr/>
            </a:pPr>
            <a:fld id="{C422ACB8-E72F-4B80-8A23-43B28585F95F}" type="slidenum">
              <a:rPr lang="en-US"/>
              <a:pPr>
                <a:defRPr/>
              </a:pPr>
              <a:t>‹#›</a:t>
            </a:fld>
            <a:endParaRPr lang="en-US"/>
          </a:p>
        </p:txBody>
      </p:sp>
    </p:spTree>
    <p:extLst>
      <p:ext uri="{BB962C8B-B14F-4D97-AF65-F5344CB8AC3E}">
        <p14:creationId xmlns:p14="http://schemas.microsoft.com/office/powerpoint/2010/main" val="37482946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0800" y="304800"/>
            <a:ext cx="6324600" cy="533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52400" y="1371600"/>
            <a:ext cx="4343400" cy="480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71600"/>
            <a:ext cx="4343400" cy="480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04500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r>
              <a:rPr lang="en-US"/>
              <a:t>CISC 250 Class Notes</a:t>
            </a:r>
          </a:p>
        </p:txBody>
      </p:sp>
      <p:sp>
        <p:nvSpPr>
          <p:cNvPr id="6" name="Rectangle 13"/>
          <p:cNvSpPr>
            <a:spLocks noGrp="1" noChangeArrowheads="1"/>
          </p:cNvSpPr>
          <p:nvPr>
            <p:ph type="sldNum" sz="quarter" idx="12"/>
          </p:nvPr>
        </p:nvSpPr>
        <p:spPr>
          <a:ln/>
        </p:spPr>
        <p:txBody>
          <a:bodyPr/>
          <a:lstStyle>
            <a:lvl1pPr>
              <a:defRPr/>
            </a:lvl1pPr>
          </a:lstStyle>
          <a:p>
            <a:pPr>
              <a:defRPr/>
            </a:pPr>
            <a:fld id="{ABC22465-7F4C-4224-9A8F-B83BAE8585D0}" type="slidenum">
              <a:rPr lang="en-US"/>
              <a:pPr>
                <a:defRPr/>
              </a:pPr>
              <a:t>‹#›</a:t>
            </a:fld>
            <a:endParaRPr lang="en-US"/>
          </a:p>
        </p:txBody>
      </p:sp>
    </p:spTree>
    <p:extLst>
      <p:ext uri="{BB962C8B-B14F-4D97-AF65-F5344CB8AC3E}">
        <p14:creationId xmlns:p14="http://schemas.microsoft.com/office/powerpoint/2010/main" val="3324353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r>
              <a:rPr lang="en-US"/>
              <a:t>CISC 250 Class Notes</a:t>
            </a:r>
          </a:p>
        </p:txBody>
      </p:sp>
      <p:sp>
        <p:nvSpPr>
          <p:cNvPr id="6" name="Rectangle 13"/>
          <p:cNvSpPr>
            <a:spLocks noGrp="1" noChangeArrowheads="1"/>
          </p:cNvSpPr>
          <p:nvPr>
            <p:ph type="sldNum" sz="quarter" idx="12"/>
          </p:nvPr>
        </p:nvSpPr>
        <p:spPr>
          <a:ln/>
        </p:spPr>
        <p:txBody>
          <a:bodyPr/>
          <a:lstStyle>
            <a:lvl1pPr>
              <a:defRPr/>
            </a:lvl1pPr>
          </a:lstStyle>
          <a:p>
            <a:pPr>
              <a:defRPr/>
            </a:pPr>
            <a:fld id="{6FD6899B-A43D-4013-BB33-ED5295C70DC4}" type="slidenum">
              <a:rPr lang="en-US"/>
              <a:pPr>
                <a:defRPr/>
              </a:pPr>
              <a:t>‹#›</a:t>
            </a:fld>
            <a:endParaRPr lang="en-US"/>
          </a:p>
        </p:txBody>
      </p:sp>
    </p:spTree>
    <p:extLst>
      <p:ext uri="{BB962C8B-B14F-4D97-AF65-F5344CB8AC3E}">
        <p14:creationId xmlns:p14="http://schemas.microsoft.com/office/powerpoint/2010/main" val="2050957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90600" y="1600200"/>
            <a:ext cx="38481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91100" y="1600200"/>
            <a:ext cx="38481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r>
              <a:rPr lang="en-US"/>
              <a:t>CISC 250 Class Notes</a:t>
            </a:r>
          </a:p>
        </p:txBody>
      </p:sp>
      <p:sp>
        <p:nvSpPr>
          <p:cNvPr id="7" name="Rectangle 13"/>
          <p:cNvSpPr>
            <a:spLocks noGrp="1" noChangeArrowheads="1"/>
          </p:cNvSpPr>
          <p:nvPr>
            <p:ph type="sldNum" sz="quarter" idx="12"/>
          </p:nvPr>
        </p:nvSpPr>
        <p:spPr>
          <a:ln/>
        </p:spPr>
        <p:txBody>
          <a:bodyPr/>
          <a:lstStyle>
            <a:lvl1pPr>
              <a:defRPr/>
            </a:lvl1pPr>
          </a:lstStyle>
          <a:p>
            <a:pPr>
              <a:defRPr/>
            </a:pPr>
            <a:fld id="{C05F81E9-3AED-4F1C-8570-DF051AFD0538}" type="slidenum">
              <a:rPr lang="en-US"/>
              <a:pPr>
                <a:defRPr/>
              </a:pPr>
              <a:t>‹#›</a:t>
            </a:fld>
            <a:endParaRPr lang="en-US"/>
          </a:p>
        </p:txBody>
      </p:sp>
    </p:spTree>
    <p:extLst>
      <p:ext uri="{BB962C8B-B14F-4D97-AF65-F5344CB8AC3E}">
        <p14:creationId xmlns:p14="http://schemas.microsoft.com/office/powerpoint/2010/main" val="323276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1"/>
          <p:cNvSpPr>
            <a:spLocks noGrp="1" noChangeArrowheads="1"/>
          </p:cNvSpPr>
          <p:nvPr>
            <p:ph type="dt" sz="half" idx="10"/>
          </p:nvPr>
        </p:nvSpPr>
        <p:spPr>
          <a:ln/>
        </p:spPr>
        <p:txBody>
          <a:bodyPr/>
          <a:lstStyle>
            <a:lvl1pPr>
              <a:defRPr/>
            </a:lvl1pPr>
          </a:lstStyle>
          <a:p>
            <a:pPr>
              <a:defRPr/>
            </a:pPr>
            <a:endParaRPr lang="en-US"/>
          </a:p>
        </p:txBody>
      </p:sp>
      <p:sp>
        <p:nvSpPr>
          <p:cNvPr id="8" name="Rectangle 12"/>
          <p:cNvSpPr>
            <a:spLocks noGrp="1" noChangeArrowheads="1"/>
          </p:cNvSpPr>
          <p:nvPr>
            <p:ph type="ftr" sz="quarter" idx="11"/>
          </p:nvPr>
        </p:nvSpPr>
        <p:spPr>
          <a:ln/>
        </p:spPr>
        <p:txBody>
          <a:bodyPr/>
          <a:lstStyle>
            <a:lvl1pPr>
              <a:defRPr/>
            </a:lvl1pPr>
          </a:lstStyle>
          <a:p>
            <a:pPr>
              <a:defRPr/>
            </a:pPr>
            <a:r>
              <a:rPr lang="en-US"/>
              <a:t>CISC 250 Class Notes</a:t>
            </a:r>
          </a:p>
        </p:txBody>
      </p:sp>
      <p:sp>
        <p:nvSpPr>
          <p:cNvPr id="9" name="Rectangle 13"/>
          <p:cNvSpPr>
            <a:spLocks noGrp="1" noChangeArrowheads="1"/>
          </p:cNvSpPr>
          <p:nvPr>
            <p:ph type="sldNum" sz="quarter" idx="12"/>
          </p:nvPr>
        </p:nvSpPr>
        <p:spPr>
          <a:ln/>
        </p:spPr>
        <p:txBody>
          <a:bodyPr/>
          <a:lstStyle>
            <a:lvl1pPr>
              <a:defRPr/>
            </a:lvl1pPr>
          </a:lstStyle>
          <a:p>
            <a:pPr>
              <a:defRPr/>
            </a:pPr>
            <a:fld id="{70AAA7DA-BC5F-4B87-B70D-A21EF6316A07}" type="slidenum">
              <a:rPr lang="en-US"/>
              <a:pPr>
                <a:defRPr/>
              </a:pPr>
              <a:t>‹#›</a:t>
            </a:fld>
            <a:endParaRPr lang="en-US"/>
          </a:p>
        </p:txBody>
      </p:sp>
    </p:spTree>
    <p:extLst>
      <p:ext uri="{BB962C8B-B14F-4D97-AF65-F5344CB8AC3E}">
        <p14:creationId xmlns:p14="http://schemas.microsoft.com/office/powerpoint/2010/main" val="2218218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dt" sz="half" idx="10"/>
          </p:nvPr>
        </p:nvSpPr>
        <p:spPr>
          <a:ln/>
        </p:spPr>
        <p:txBody>
          <a:bodyPr/>
          <a:lstStyle>
            <a:lvl1pPr>
              <a:defRPr/>
            </a:lvl1pPr>
          </a:lstStyle>
          <a:p>
            <a:pPr>
              <a:defRPr/>
            </a:pPr>
            <a:endParaRPr lang="en-US"/>
          </a:p>
        </p:txBody>
      </p:sp>
      <p:sp>
        <p:nvSpPr>
          <p:cNvPr id="4" name="Rectangle 12"/>
          <p:cNvSpPr>
            <a:spLocks noGrp="1" noChangeArrowheads="1"/>
          </p:cNvSpPr>
          <p:nvPr>
            <p:ph type="ftr" sz="quarter" idx="11"/>
          </p:nvPr>
        </p:nvSpPr>
        <p:spPr>
          <a:ln/>
        </p:spPr>
        <p:txBody>
          <a:bodyPr/>
          <a:lstStyle>
            <a:lvl1pPr>
              <a:defRPr/>
            </a:lvl1pPr>
          </a:lstStyle>
          <a:p>
            <a:pPr>
              <a:defRPr/>
            </a:pPr>
            <a:r>
              <a:rPr lang="en-US"/>
              <a:t>CISC 250 Class Notes</a:t>
            </a:r>
          </a:p>
        </p:txBody>
      </p:sp>
      <p:sp>
        <p:nvSpPr>
          <p:cNvPr id="5" name="Rectangle 13"/>
          <p:cNvSpPr>
            <a:spLocks noGrp="1" noChangeArrowheads="1"/>
          </p:cNvSpPr>
          <p:nvPr>
            <p:ph type="sldNum" sz="quarter" idx="12"/>
          </p:nvPr>
        </p:nvSpPr>
        <p:spPr>
          <a:ln/>
        </p:spPr>
        <p:txBody>
          <a:bodyPr/>
          <a:lstStyle>
            <a:lvl1pPr>
              <a:defRPr/>
            </a:lvl1pPr>
          </a:lstStyle>
          <a:p>
            <a:pPr>
              <a:defRPr/>
            </a:pPr>
            <a:fld id="{04261ECC-1695-4827-B5B6-56D1F67C3563}" type="slidenum">
              <a:rPr lang="en-US"/>
              <a:pPr>
                <a:defRPr/>
              </a:pPr>
              <a:t>‹#›</a:t>
            </a:fld>
            <a:endParaRPr lang="en-US"/>
          </a:p>
        </p:txBody>
      </p:sp>
    </p:spTree>
    <p:extLst>
      <p:ext uri="{BB962C8B-B14F-4D97-AF65-F5344CB8AC3E}">
        <p14:creationId xmlns:p14="http://schemas.microsoft.com/office/powerpoint/2010/main" val="723789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p>
        </p:txBody>
      </p:sp>
      <p:sp>
        <p:nvSpPr>
          <p:cNvPr id="3" name="Rectangle 12"/>
          <p:cNvSpPr>
            <a:spLocks noGrp="1" noChangeArrowheads="1"/>
          </p:cNvSpPr>
          <p:nvPr>
            <p:ph type="ftr" sz="quarter" idx="11"/>
          </p:nvPr>
        </p:nvSpPr>
        <p:spPr>
          <a:ln/>
        </p:spPr>
        <p:txBody>
          <a:bodyPr/>
          <a:lstStyle>
            <a:lvl1pPr>
              <a:defRPr/>
            </a:lvl1pPr>
          </a:lstStyle>
          <a:p>
            <a:pPr>
              <a:defRPr/>
            </a:pPr>
            <a:r>
              <a:rPr lang="en-US"/>
              <a:t>CISC 250 Class Notes</a:t>
            </a:r>
          </a:p>
        </p:txBody>
      </p:sp>
      <p:sp>
        <p:nvSpPr>
          <p:cNvPr id="4" name="Rectangle 13"/>
          <p:cNvSpPr>
            <a:spLocks noGrp="1" noChangeArrowheads="1"/>
          </p:cNvSpPr>
          <p:nvPr>
            <p:ph type="sldNum" sz="quarter" idx="12"/>
          </p:nvPr>
        </p:nvSpPr>
        <p:spPr>
          <a:ln/>
        </p:spPr>
        <p:txBody>
          <a:bodyPr/>
          <a:lstStyle>
            <a:lvl1pPr>
              <a:defRPr/>
            </a:lvl1pPr>
          </a:lstStyle>
          <a:p>
            <a:pPr>
              <a:defRPr/>
            </a:pPr>
            <a:fld id="{20529E41-1348-4A1A-9B2F-A85DCF8DEA44}" type="slidenum">
              <a:rPr lang="en-US"/>
              <a:pPr>
                <a:defRPr/>
              </a:pPr>
              <a:t>‹#›</a:t>
            </a:fld>
            <a:endParaRPr lang="en-US"/>
          </a:p>
        </p:txBody>
      </p:sp>
    </p:spTree>
    <p:extLst>
      <p:ext uri="{BB962C8B-B14F-4D97-AF65-F5344CB8AC3E}">
        <p14:creationId xmlns:p14="http://schemas.microsoft.com/office/powerpoint/2010/main" val="2355619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r>
              <a:rPr lang="en-US"/>
              <a:t>CISC 250 Class Notes</a:t>
            </a:r>
          </a:p>
        </p:txBody>
      </p:sp>
      <p:sp>
        <p:nvSpPr>
          <p:cNvPr id="7" name="Rectangle 13"/>
          <p:cNvSpPr>
            <a:spLocks noGrp="1" noChangeArrowheads="1"/>
          </p:cNvSpPr>
          <p:nvPr>
            <p:ph type="sldNum" sz="quarter" idx="12"/>
          </p:nvPr>
        </p:nvSpPr>
        <p:spPr>
          <a:ln/>
        </p:spPr>
        <p:txBody>
          <a:bodyPr/>
          <a:lstStyle>
            <a:lvl1pPr>
              <a:defRPr/>
            </a:lvl1pPr>
          </a:lstStyle>
          <a:p>
            <a:pPr>
              <a:defRPr/>
            </a:pPr>
            <a:fld id="{5197111E-2E6E-4302-983C-3CD4A3D2ED52}" type="slidenum">
              <a:rPr lang="en-US"/>
              <a:pPr>
                <a:defRPr/>
              </a:pPr>
              <a:t>‹#›</a:t>
            </a:fld>
            <a:endParaRPr lang="en-US"/>
          </a:p>
        </p:txBody>
      </p:sp>
    </p:spTree>
    <p:extLst>
      <p:ext uri="{BB962C8B-B14F-4D97-AF65-F5344CB8AC3E}">
        <p14:creationId xmlns:p14="http://schemas.microsoft.com/office/powerpoint/2010/main" val="4093708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r>
              <a:rPr lang="en-US"/>
              <a:t>CISC 250 Class Notes</a:t>
            </a:r>
          </a:p>
        </p:txBody>
      </p:sp>
      <p:sp>
        <p:nvSpPr>
          <p:cNvPr id="7" name="Rectangle 13"/>
          <p:cNvSpPr>
            <a:spLocks noGrp="1" noChangeArrowheads="1"/>
          </p:cNvSpPr>
          <p:nvPr>
            <p:ph type="sldNum" sz="quarter" idx="12"/>
          </p:nvPr>
        </p:nvSpPr>
        <p:spPr>
          <a:ln/>
        </p:spPr>
        <p:txBody>
          <a:bodyPr/>
          <a:lstStyle>
            <a:lvl1pPr>
              <a:defRPr/>
            </a:lvl1pPr>
          </a:lstStyle>
          <a:p>
            <a:pPr>
              <a:defRPr/>
            </a:pPr>
            <a:fld id="{A44E6778-F654-4171-BC32-481C79777538}" type="slidenum">
              <a:rPr lang="en-US"/>
              <a:pPr>
                <a:defRPr/>
              </a:pPr>
              <a:t>‹#›</a:t>
            </a:fld>
            <a:endParaRPr lang="en-US"/>
          </a:p>
        </p:txBody>
      </p:sp>
    </p:spTree>
    <p:extLst>
      <p:ext uri="{BB962C8B-B14F-4D97-AF65-F5344CB8AC3E}">
        <p14:creationId xmlns:p14="http://schemas.microsoft.com/office/powerpoint/2010/main" val="3312884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8"/>
          <p:cNvSpPr>
            <a:spLocks noChangeArrowheads="1"/>
          </p:cNvSpPr>
          <p:nvPr/>
        </p:nvSpPr>
        <p:spPr bwMode="gray">
          <a:xfrm>
            <a:off x="685800" y="13716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ea typeface="MS PGothic" panose="020B0600070205080204" pitchFamily="34" charset="-128"/>
              </a:defRPr>
            </a:lvl1pPr>
            <a:lvl2pPr marL="742950" indent="-285750" eaLnBrk="0" hangingPunct="0">
              <a:defRPr sz="2400">
                <a:solidFill>
                  <a:schemeClr val="tx1"/>
                </a:solidFill>
                <a:latin typeface="Tahoma" panose="020B0604030504040204" pitchFamily="34" charset="0"/>
                <a:ea typeface="MS PGothic" panose="020B0600070205080204" pitchFamily="34" charset="-128"/>
              </a:defRPr>
            </a:lvl2pPr>
            <a:lvl3pPr marL="1143000" indent="-228600" eaLnBrk="0" hangingPunct="0">
              <a:defRPr sz="2400">
                <a:solidFill>
                  <a:schemeClr val="tx1"/>
                </a:solidFill>
                <a:latin typeface="Tahoma" panose="020B0604030504040204" pitchFamily="34" charset="0"/>
                <a:ea typeface="MS PGothic" panose="020B0600070205080204" pitchFamily="34" charset="-128"/>
              </a:defRPr>
            </a:lvl3pPr>
            <a:lvl4pPr marL="1600200" indent="-228600" eaLnBrk="0" hangingPunct="0">
              <a:defRPr sz="2400">
                <a:solidFill>
                  <a:schemeClr val="tx1"/>
                </a:solidFill>
                <a:latin typeface="Tahoma" panose="020B0604030504040204" pitchFamily="34" charset="0"/>
                <a:ea typeface="MS PGothic" panose="020B0600070205080204" pitchFamily="34" charset="-128"/>
              </a:defRPr>
            </a:lvl4pPr>
            <a:lvl5pPr marL="2057400" indent="-228600" eaLnBrk="0" hangingPunct="0">
              <a:defRPr sz="24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ahoma" panose="020B0604030504040204" pitchFamily="34" charset="0"/>
                <a:ea typeface="MS PGothic" panose="020B0600070205080204" pitchFamily="34" charset="-128"/>
              </a:defRPr>
            </a:lvl9pPr>
          </a:lstStyle>
          <a:p>
            <a:pPr algn="ctr" eaLnBrk="1" hangingPunct="1">
              <a:defRPr/>
            </a:pPr>
            <a:endParaRPr kumimoji="1" lang="en-US" smtClean="0"/>
          </a:p>
        </p:txBody>
      </p:sp>
      <p:sp>
        <p:nvSpPr>
          <p:cNvPr id="1027" name="Rectangle 9"/>
          <p:cNvSpPr>
            <a:spLocks noGrp="1" noChangeArrowheads="1"/>
          </p:cNvSpPr>
          <p:nvPr>
            <p:ph type="title"/>
          </p:nvPr>
        </p:nvSpPr>
        <p:spPr bwMode="auto">
          <a:xfrm>
            <a:off x="1219200" y="228600"/>
            <a:ext cx="7572375" cy="105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smtClean="0"/>
              <a:t>Click to edit Master title style</a:t>
            </a:r>
          </a:p>
        </p:txBody>
      </p:sp>
      <p:sp>
        <p:nvSpPr>
          <p:cNvPr id="1028" name="Rectangle 10"/>
          <p:cNvSpPr>
            <a:spLocks noGrp="1" noChangeArrowheads="1"/>
          </p:cNvSpPr>
          <p:nvPr>
            <p:ph type="body" idx="1"/>
          </p:nvPr>
        </p:nvSpPr>
        <p:spPr bwMode="auto">
          <a:xfrm>
            <a:off x="990600" y="1600200"/>
            <a:ext cx="78486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78187" name="Rectangle 11"/>
          <p:cNvSpPr>
            <a:spLocks noGrp="1" noChangeArrowheads="1"/>
          </p:cNvSpPr>
          <p:nvPr>
            <p:ph type="dt" sz="half" idx="2"/>
          </p:nvPr>
        </p:nvSpPr>
        <p:spPr bwMode="auto">
          <a:xfrm>
            <a:off x="9144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a:lvl1pPr>
          </a:lstStyle>
          <a:p>
            <a:pPr>
              <a:defRPr/>
            </a:pPr>
            <a:endParaRPr lang="en-US"/>
          </a:p>
        </p:txBody>
      </p:sp>
      <p:sp>
        <p:nvSpPr>
          <p:cNvPr id="178188" name="Rectangle 12"/>
          <p:cNvSpPr>
            <a:spLocks noGrp="1" noChangeArrowheads="1"/>
          </p:cNvSpPr>
          <p:nvPr>
            <p:ph type="ftr" sz="quarter" idx="3"/>
          </p:nvPr>
        </p:nvSpPr>
        <p:spPr bwMode="auto">
          <a:xfrm>
            <a:off x="3124200" y="6324600"/>
            <a:ext cx="3810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latin typeface="Tahoma" pitchFamily="34" charset="0"/>
                <a:ea typeface="+mn-ea"/>
                <a:cs typeface="+mn-cs"/>
              </a:defRPr>
            </a:lvl1pPr>
          </a:lstStyle>
          <a:p>
            <a:pPr>
              <a:defRPr/>
            </a:pPr>
            <a:r>
              <a:rPr lang="en-US"/>
              <a:t>CISC 250 Class Notes</a:t>
            </a:r>
          </a:p>
        </p:txBody>
      </p:sp>
      <p:sp>
        <p:nvSpPr>
          <p:cNvPr id="178189" name="Rectangle 13"/>
          <p:cNvSpPr>
            <a:spLocks noGrp="1" noChangeArrowheads="1"/>
          </p:cNvSpPr>
          <p:nvPr>
            <p:ph type="sldNum" sz="quarter" idx="4"/>
          </p:nvPr>
        </p:nvSpPr>
        <p:spPr bwMode="auto">
          <a:xfrm>
            <a:off x="7848600" y="6324600"/>
            <a:ext cx="838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a:lvl1pPr>
          </a:lstStyle>
          <a:p>
            <a:pPr>
              <a:defRPr/>
            </a:pPr>
            <a:fld id="{A1BA04A4-CAA8-4E9A-96FC-A1495404DA42}" type="slidenum">
              <a:rPr lang="en-US"/>
              <a:pPr>
                <a:defRPr/>
              </a:pPr>
              <a:t>‹#›</a:t>
            </a:fld>
            <a:endParaRPr lang="en-US"/>
          </a:p>
        </p:txBody>
      </p:sp>
      <p:pic>
        <p:nvPicPr>
          <p:cNvPr id="1032" name="Picture 17" descr="Click To Download"/>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6200" y="381000"/>
            <a:ext cx="990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11"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2" r:id="rId13"/>
  </p:sldLayoutIdLst>
  <p:hf hdr="0"/>
  <p:txStyles>
    <p:titleStyle>
      <a:lvl1pPr algn="l" rtl="0" eaLnBrk="0" fontAlgn="base" hangingPunct="0">
        <a:spcBef>
          <a:spcPct val="0"/>
        </a:spcBef>
        <a:spcAft>
          <a:spcPct val="0"/>
        </a:spcAft>
        <a:defRPr sz="4400">
          <a:solidFill>
            <a:schemeClr val="tx2"/>
          </a:solidFill>
          <a:latin typeface="+mj-lt"/>
          <a:ea typeface="MS PGothic" pitchFamily="34" charset="-128"/>
          <a:cs typeface="ＭＳ Ｐゴシック" charset="0"/>
        </a:defRPr>
      </a:lvl1pPr>
      <a:lvl2pPr algn="l" rtl="0" eaLnBrk="0" fontAlgn="base" hangingPunct="0">
        <a:spcBef>
          <a:spcPct val="0"/>
        </a:spcBef>
        <a:spcAft>
          <a:spcPct val="0"/>
        </a:spcAft>
        <a:defRPr sz="4400">
          <a:solidFill>
            <a:schemeClr val="tx2"/>
          </a:solidFill>
          <a:latin typeface="Tahoma" pitchFamily="34" charset="0"/>
          <a:ea typeface="MS PGothic" pitchFamily="34" charset="-128"/>
          <a:cs typeface="ＭＳ Ｐゴシック" charset="0"/>
        </a:defRPr>
      </a:lvl2pPr>
      <a:lvl3pPr algn="l" rtl="0" eaLnBrk="0" fontAlgn="base" hangingPunct="0">
        <a:spcBef>
          <a:spcPct val="0"/>
        </a:spcBef>
        <a:spcAft>
          <a:spcPct val="0"/>
        </a:spcAft>
        <a:defRPr sz="4400">
          <a:solidFill>
            <a:schemeClr val="tx2"/>
          </a:solidFill>
          <a:latin typeface="Tahoma" pitchFamily="34" charset="0"/>
          <a:ea typeface="MS PGothic" pitchFamily="34" charset="-128"/>
          <a:cs typeface="ＭＳ Ｐゴシック" charset="0"/>
        </a:defRPr>
      </a:lvl3pPr>
      <a:lvl4pPr algn="l" rtl="0" eaLnBrk="0" fontAlgn="base" hangingPunct="0">
        <a:spcBef>
          <a:spcPct val="0"/>
        </a:spcBef>
        <a:spcAft>
          <a:spcPct val="0"/>
        </a:spcAft>
        <a:defRPr sz="4400">
          <a:solidFill>
            <a:schemeClr val="tx2"/>
          </a:solidFill>
          <a:latin typeface="Tahoma" pitchFamily="34" charset="0"/>
          <a:ea typeface="MS PGothic" pitchFamily="34" charset="-128"/>
          <a:cs typeface="ＭＳ Ｐゴシック" charset="0"/>
        </a:defRPr>
      </a:lvl4pPr>
      <a:lvl5pPr algn="l" rtl="0" eaLnBrk="0" fontAlgn="base" hangingPunct="0">
        <a:spcBef>
          <a:spcPct val="0"/>
        </a:spcBef>
        <a:spcAft>
          <a:spcPct val="0"/>
        </a:spcAft>
        <a:defRPr sz="4400">
          <a:solidFill>
            <a:schemeClr val="tx2"/>
          </a:solidFill>
          <a:latin typeface="Tahoma" pitchFamily="34" charset="0"/>
          <a:ea typeface="MS PGothic" pitchFamily="34" charset="-128"/>
          <a:cs typeface="ＭＳ Ｐゴシック"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200">
          <a:solidFill>
            <a:schemeClr val="tx1"/>
          </a:solidFill>
          <a:latin typeface="+mn-lt"/>
          <a:ea typeface="MS PGothic" pitchFamily="34" charset="-128"/>
          <a:cs typeface="ＭＳ Ｐゴシック" charset="0"/>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2800">
          <a:solidFill>
            <a:schemeClr val="tx1"/>
          </a:solidFill>
          <a:latin typeface="+mn-lt"/>
          <a:ea typeface="MS PGothic" pitchFamily="34" charset="-128"/>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2400">
          <a:solidFill>
            <a:schemeClr val="tx1"/>
          </a:solidFill>
          <a:latin typeface="+mn-lt"/>
          <a:ea typeface="MS PGothic" pitchFamily="34" charset="-128"/>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S PGothic" pitchFamily="34" charset="-128"/>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S PGothic" pitchFamily="34" charset="-128"/>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youtube.com/watch?v=iXMXAeRlN6k" TargetMode="External"/><Relationship Id="rId1"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customXml" Target="../ink/ink4.xml"/></Relationships>
</file>

<file path=ppt/slides/_rels/slide12.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hyperlink" Target="https://www.youtube.com/watch?v=0MwMkBET_5I"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14.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3.emf"/></Relationships>
</file>

<file path=ppt/slides/_rels/slide15.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14.png"/><Relationship Id="rId7" Type="http://schemas.openxmlformats.org/officeDocument/2006/relationships/customXml" Target="../ink/ink7.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watch?v=avP5d16wEp0"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customXml" Target="../ink/ink8.xml"/><Relationship Id="rId4" Type="http://schemas.openxmlformats.org/officeDocument/2006/relationships/hyperlink" Target="https://www.youtube.com/watch?v=BYh5i7ySebY"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2.emf"/><Relationship Id="rId4" Type="http://schemas.openxmlformats.org/officeDocument/2006/relationships/customXml" Target="../ink/ink9.xml"/></Relationships>
</file>

<file path=ppt/slides/_rels/slide19.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6.emf"/><Relationship Id="rId5" Type="http://schemas.openxmlformats.org/officeDocument/2006/relationships/customXml" Target="../ink/ink11.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8.emf"/><Relationship Id="rId4" Type="http://schemas.openxmlformats.org/officeDocument/2006/relationships/customXml" Target="../ink/ink12.xml"/></Relationships>
</file>

<file path=ppt/slides/_rels/slide22.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9.emf"/><Relationship Id="rId5" Type="http://schemas.openxmlformats.org/officeDocument/2006/relationships/customXml" Target="../ink/ink14.xml"/><Relationship Id="rId4" Type="http://schemas.openxmlformats.org/officeDocument/2006/relationships/image" Target="../media/image170.emf"/></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3.emf"/><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customXml" Target="../ink/ink15.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270.emf"/><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customXml" Target="../ink/ink17.xml"/><Relationship Id="rId5" Type="http://schemas.openxmlformats.org/officeDocument/2006/relationships/image" Target="../media/image4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2.emf"/><Relationship Id="rId4" Type="http://schemas.openxmlformats.org/officeDocument/2006/relationships/customXml" Target="../ink/ink18.xml"/></Relationships>
</file>

<file path=ppt/slides/_rels/slide28.xml.rels><?xml version="1.0" encoding="UTF-8" standalone="yes"?>
<Relationships xmlns="http://schemas.openxmlformats.org/package/2006/relationships"><Relationship Id="rId3" Type="http://schemas.openxmlformats.org/officeDocument/2006/relationships/hyperlink" Target="https://www.youtube.com/watch?v=WdiTYBePIPM" TargetMode="External"/><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w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SguxCeOFPQk"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customXml" Target="../ink/ink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endParaRPr lang="en-US" altLang="en-US" sz="1400" smtClean="0"/>
          </a:p>
        </p:txBody>
      </p:sp>
      <p:sp>
        <p:nvSpPr>
          <p:cNvPr id="5123"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r>
              <a:rPr lang="en-US" altLang="en-US" sz="1400" smtClean="0"/>
              <a:t>CISC 250 Class Notes</a:t>
            </a:r>
          </a:p>
        </p:txBody>
      </p:sp>
      <p:sp>
        <p:nvSpPr>
          <p:cNvPr id="512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fld id="{0BE9DF01-8EDD-43E8-9399-6EB90E71B70B}" type="slidenum">
              <a:rPr lang="en-US" altLang="en-US" sz="1400" smtClean="0"/>
              <a:pPr>
                <a:spcBef>
                  <a:spcPct val="0"/>
                </a:spcBef>
                <a:buClrTx/>
                <a:buSzTx/>
                <a:buFontTx/>
                <a:buNone/>
              </a:pPr>
              <a:t>1</a:t>
            </a:fld>
            <a:endParaRPr lang="en-US" altLang="en-US" sz="1400" smtClean="0"/>
          </a:p>
        </p:txBody>
      </p:sp>
      <p:sp>
        <p:nvSpPr>
          <p:cNvPr id="5125" name="Rectangle 2"/>
          <p:cNvSpPr>
            <a:spLocks noGrp="1" noChangeArrowheads="1"/>
          </p:cNvSpPr>
          <p:nvPr>
            <p:ph type="title"/>
          </p:nvPr>
        </p:nvSpPr>
        <p:spPr>
          <a:xfrm>
            <a:off x="1371600" y="228600"/>
            <a:ext cx="7391400" cy="1143000"/>
          </a:xfrm>
        </p:spPr>
        <p:txBody>
          <a:bodyPr/>
          <a:lstStyle/>
          <a:p>
            <a:pPr eaLnBrk="1" hangingPunct="1"/>
            <a:r>
              <a:rPr lang="en-US" altLang="en-US" sz="2400" b="1" smtClean="0"/>
              <a:t>CISC 250 –</a:t>
            </a:r>
            <a:r>
              <a:rPr lang="en-US" altLang="en-US" sz="3200" b="1" smtClean="0"/>
              <a:t> </a:t>
            </a:r>
            <a:br>
              <a:rPr lang="en-US" altLang="en-US" sz="3200" b="1" smtClean="0"/>
            </a:br>
            <a:r>
              <a:rPr lang="en-US" altLang="en-US" sz="3200" b="1" smtClean="0"/>
              <a:t>Business Telecomm Networks</a:t>
            </a:r>
          </a:p>
        </p:txBody>
      </p:sp>
      <p:sp>
        <p:nvSpPr>
          <p:cNvPr id="5126" name="Rectangle 3"/>
          <p:cNvSpPr>
            <a:spLocks noGrp="1" noChangeArrowheads="1"/>
          </p:cNvSpPr>
          <p:nvPr>
            <p:ph type="body" idx="1"/>
          </p:nvPr>
        </p:nvSpPr>
        <p:spPr>
          <a:xfrm>
            <a:off x="990600" y="3810000"/>
            <a:ext cx="7485063" cy="1304925"/>
          </a:xfrm>
        </p:spPr>
        <p:txBody>
          <a:bodyPr/>
          <a:lstStyle/>
          <a:p>
            <a:pPr algn="ctr" eaLnBrk="1" hangingPunct="1">
              <a:buFont typeface="Wingdings" panose="05000000000000000000" pitchFamily="2" charset="2"/>
              <a:buNone/>
            </a:pPr>
            <a:r>
              <a:rPr lang="en-US" altLang="en-US" sz="4000" smtClean="0"/>
              <a:t>Transmission Media &amp; Structured Cabling Systems </a:t>
            </a:r>
            <a:br>
              <a:rPr lang="en-US" altLang="en-US" sz="4000" smtClean="0"/>
            </a:br>
            <a:endParaRPr lang="en-US" altLang="en-US" sz="4000" smtClean="0"/>
          </a:p>
        </p:txBody>
      </p:sp>
      <p:pic>
        <p:nvPicPr>
          <p:cNvPr id="5127" name="Picture 4" descr="Click To Downlo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676400"/>
            <a:ext cx="20574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endParaRPr lang="en-US" altLang="en-US" sz="1400" smtClean="0"/>
          </a:p>
        </p:txBody>
      </p:sp>
      <p:sp>
        <p:nvSpPr>
          <p:cNvPr id="20483"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r>
              <a:rPr lang="en-US" altLang="en-US" sz="1400" smtClean="0"/>
              <a:t>CISC 250 Class Notes</a:t>
            </a:r>
          </a:p>
        </p:txBody>
      </p:sp>
      <p:sp>
        <p:nvSpPr>
          <p:cNvPr id="2048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fld id="{87E28C2C-721B-45D9-AE98-AA8722F83762}" type="slidenum">
              <a:rPr lang="en-US" altLang="en-US" sz="1400" smtClean="0"/>
              <a:pPr>
                <a:spcBef>
                  <a:spcPct val="0"/>
                </a:spcBef>
                <a:buClrTx/>
                <a:buSzTx/>
                <a:buFontTx/>
                <a:buNone/>
              </a:pPr>
              <a:t>10</a:t>
            </a:fld>
            <a:endParaRPr lang="en-US" altLang="en-US" sz="1400" smtClean="0"/>
          </a:p>
        </p:txBody>
      </p:sp>
      <p:sp>
        <p:nvSpPr>
          <p:cNvPr id="20485" name="Rectangle 2"/>
          <p:cNvSpPr>
            <a:spLocks noGrp="1" noChangeArrowheads="1"/>
          </p:cNvSpPr>
          <p:nvPr>
            <p:ph type="title"/>
          </p:nvPr>
        </p:nvSpPr>
        <p:spPr>
          <a:xfrm>
            <a:off x="1143000" y="228600"/>
            <a:ext cx="7696200" cy="1143000"/>
          </a:xfrm>
        </p:spPr>
        <p:txBody>
          <a:bodyPr/>
          <a:lstStyle/>
          <a:p>
            <a:pPr eaLnBrk="1" hangingPunct="1"/>
            <a:r>
              <a:rPr lang="en-US" altLang="en-US" smtClean="0"/>
              <a:t>Standard vs. Crossover Cables</a:t>
            </a:r>
          </a:p>
        </p:txBody>
      </p:sp>
      <p:pic>
        <p:nvPicPr>
          <p:cNvPr id="20486" name="Picture 3" descr="cross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4200" y="2073275"/>
            <a:ext cx="4657725" cy="440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7" name="Text Box 4"/>
          <p:cNvSpPr txBox="1">
            <a:spLocks noChangeArrowheads="1"/>
          </p:cNvSpPr>
          <p:nvPr/>
        </p:nvSpPr>
        <p:spPr bwMode="auto">
          <a:xfrm>
            <a:off x="2946400" y="1492250"/>
            <a:ext cx="2292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FontTx/>
              <a:buNone/>
            </a:pPr>
            <a:r>
              <a:rPr lang="en-US" altLang="en-US" sz="1800" b="1">
                <a:latin typeface="Arial" panose="020B0604020202020204" pitchFamily="34" charset="0"/>
              </a:rPr>
              <a:t>Card-to-Hub Wiring</a:t>
            </a:r>
          </a:p>
          <a:p>
            <a:pPr algn="ctr">
              <a:spcBef>
                <a:spcPct val="0"/>
              </a:spcBef>
              <a:buClrTx/>
              <a:buSzTx/>
              <a:buFontTx/>
              <a:buNone/>
            </a:pPr>
            <a:r>
              <a:rPr lang="en-US" altLang="en-US" sz="1800" b="1">
                <a:latin typeface="Arial" panose="020B0604020202020204" pitchFamily="34" charset="0"/>
              </a:rPr>
              <a:t>(</a:t>
            </a:r>
            <a:r>
              <a:rPr lang="en-US" altLang="en-US" sz="1800" b="1">
                <a:solidFill>
                  <a:schemeClr val="tx2"/>
                </a:solidFill>
                <a:latin typeface="Arial" panose="020B0604020202020204" pitchFamily="34" charset="0"/>
              </a:rPr>
              <a:t>Standard Cable</a:t>
            </a:r>
            <a:r>
              <a:rPr lang="en-US" altLang="en-US" sz="1800" b="1">
                <a:latin typeface="Arial" panose="020B0604020202020204" pitchFamily="34" charset="0"/>
              </a:rPr>
              <a:t>)</a:t>
            </a:r>
          </a:p>
        </p:txBody>
      </p:sp>
      <p:sp>
        <p:nvSpPr>
          <p:cNvPr id="20488" name="Text Box 5"/>
          <p:cNvSpPr txBox="1">
            <a:spLocks noChangeArrowheads="1"/>
          </p:cNvSpPr>
          <p:nvPr/>
        </p:nvSpPr>
        <p:spPr bwMode="auto">
          <a:xfrm>
            <a:off x="2278063" y="4083050"/>
            <a:ext cx="38417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FontTx/>
              <a:buNone/>
            </a:pPr>
            <a:r>
              <a:rPr lang="en-US" altLang="en-US" sz="1800" b="1">
                <a:latin typeface="Arial" panose="020B0604020202020204" pitchFamily="34" charset="0"/>
              </a:rPr>
              <a:t>Card-to-Card (Hub-to-Hub) Wiring</a:t>
            </a:r>
          </a:p>
          <a:p>
            <a:pPr algn="ctr">
              <a:spcBef>
                <a:spcPct val="0"/>
              </a:spcBef>
              <a:buClrTx/>
              <a:buSzTx/>
              <a:buFontTx/>
              <a:buNone/>
            </a:pPr>
            <a:r>
              <a:rPr lang="en-US" altLang="en-US" sz="1800" b="1">
                <a:latin typeface="Arial" panose="020B0604020202020204" pitchFamily="34" charset="0"/>
              </a:rPr>
              <a:t>(</a:t>
            </a:r>
            <a:r>
              <a:rPr lang="en-US" altLang="en-US" sz="1800" b="1">
                <a:solidFill>
                  <a:schemeClr val="tx2"/>
                </a:solidFill>
                <a:latin typeface="Arial" panose="020B0604020202020204" pitchFamily="34" charset="0"/>
              </a:rPr>
              <a:t>Crossover Cable</a:t>
            </a:r>
            <a:r>
              <a:rPr lang="en-US" altLang="en-US" sz="1800" b="1">
                <a:latin typeface="Arial" panose="020B0604020202020204" pitchFamily="34" charset="0"/>
              </a:rPr>
              <a:t>)</a:t>
            </a:r>
          </a:p>
        </p:txBody>
      </p:sp>
      <p:sp>
        <p:nvSpPr>
          <p:cNvPr id="20489" name="Text Box 6"/>
          <p:cNvSpPr txBox="1">
            <a:spLocks noChangeArrowheads="1"/>
          </p:cNvSpPr>
          <p:nvPr/>
        </p:nvSpPr>
        <p:spPr bwMode="auto">
          <a:xfrm>
            <a:off x="1411288" y="2133600"/>
            <a:ext cx="4762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FontTx/>
              <a:buNone/>
            </a:pPr>
            <a:r>
              <a:rPr lang="en-US" altLang="en-US" sz="1200" b="1">
                <a:latin typeface="Arial" panose="020B0604020202020204" pitchFamily="34" charset="0"/>
              </a:rPr>
              <a:t>TD+</a:t>
            </a:r>
          </a:p>
        </p:txBody>
      </p:sp>
      <p:sp>
        <p:nvSpPr>
          <p:cNvPr id="20490" name="Text Box 7"/>
          <p:cNvSpPr txBox="1">
            <a:spLocks noChangeArrowheads="1"/>
          </p:cNvSpPr>
          <p:nvPr/>
        </p:nvSpPr>
        <p:spPr bwMode="auto">
          <a:xfrm>
            <a:off x="1449388" y="2332038"/>
            <a:ext cx="4381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FontTx/>
              <a:buNone/>
            </a:pPr>
            <a:r>
              <a:rPr lang="en-US" altLang="en-US" sz="1200" b="1">
                <a:latin typeface="Arial" panose="020B0604020202020204" pitchFamily="34" charset="0"/>
              </a:rPr>
              <a:t>TD-</a:t>
            </a:r>
          </a:p>
        </p:txBody>
      </p:sp>
      <p:sp>
        <p:nvSpPr>
          <p:cNvPr id="20491" name="Text Box 8"/>
          <p:cNvSpPr txBox="1">
            <a:spLocks noChangeArrowheads="1"/>
          </p:cNvSpPr>
          <p:nvPr/>
        </p:nvSpPr>
        <p:spPr bwMode="auto">
          <a:xfrm>
            <a:off x="6502400" y="2333625"/>
            <a:ext cx="4540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FontTx/>
              <a:buNone/>
            </a:pPr>
            <a:r>
              <a:rPr lang="en-US" altLang="en-US" sz="1200" b="1">
                <a:latin typeface="Arial" panose="020B0604020202020204" pitchFamily="34" charset="0"/>
              </a:rPr>
              <a:t>RD-</a:t>
            </a:r>
          </a:p>
        </p:txBody>
      </p:sp>
      <p:sp>
        <p:nvSpPr>
          <p:cNvPr id="20492" name="Text Box 9"/>
          <p:cNvSpPr txBox="1">
            <a:spLocks noChangeArrowheads="1"/>
          </p:cNvSpPr>
          <p:nvPr/>
        </p:nvSpPr>
        <p:spPr bwMode="auto">
          <a:xfrm>
            <a:off x="6502400" y="2119313"/>
            <a:ext cx="4921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FontTx/>
              <a:buNone/>
            </a:pPr>
            <a:r>
              <a:rPr lang="en-US" altLang="en-US" sz="1200" b="1">
                <a:latin typeface="Arial" panose="020B0604020202020204" pitchFamily="34" charset="0"/>
              </a:rPr>
              <a:t>RD+</a:t>
            </a:r>
          </a:p>
        </p:txBody>
      </p:sp>
      <p:sp>
        <p:nvSpPr>
          <p:cNvPr id="20493" name="Text Box 10"/>
          <p:cNvSpPr txBox="1">
            <a:spLocks noChangeArrowheads="1"/>
          </p:cNvSpPr>
          <p:nvPr/>
        </p:nvSpPr>
        <p:spPr bwMode="auto">
          <a:xfrm>
            <a:off x="1395413" y="2532063"/>
            <a:ext cx="4921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FontTx/>
              <a:buNone/>
            </a:pPr>
            <a:r>
              <a:rPr lang="en-US" altLang="en-US" sz="1200" b="1">
                <a:latin typeface="Arial" panose="020B0604020202020204" pitchFamily="34" charset="0"/>
              </a:rPr>
              <a:t>RD+</a:t>
            </a:r>
          </a:p>
        </p:txBody>
      </p:sp>
      <p:sp>
        <p:nvSpPr>
          <p:cNvPr id="20494" name="Text Box 11"/>
          <p:cNvSpPr txBox="1">
            <a:spLocks noChangeArrowheads="1"/>
          </p:cNvSpPr>
          <p:nvPr/>
        </p:nvSpPr>
        <p:spPr bwMode="auto">
          <a:xfrm>
            <a:off x="1433513" y="3186113"/>
            <a:ext cx="4540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FontTx/>
              <a:buNone/>
            </a:pPr>
            <a:r>
              <a:rPr lang="en-US" altLang="en-US" sz="1200" b="1">
                <a:latin typeface="Arial" panose="020B0604020202020204" pitchFamily="34" charset="0"/>
              </a:rPr>
              <a:t>RD-</a:t>
            </a:r>
          </a:p>
        </p:txBody>
      </p:sp>
      <p:sp>
        <p:nvSpPr>
          <p:cNvPr id="20495" name="Text Box 12"/>
          <p:cNvSpPr txBox="1">
            <a:spLocks noChangeArrowheads="1"/>
          </p:cNvSpPr>
          <p:nvPr/>
        </p:nvSpPr>
        <p:spPr bwMode="auto">
          <a:xfrm>
            <a:off x="6502400" y="2544763"/>
            <a:ext cx="4762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FontTx/>
              <a:buNone/>
            </a:pPr>
            <a:r>
              <a:rPr lang="en-US" altLang="en-US" sz="1200" b="1">
                <a:latin typeface="Arial" panose="020B0604020202020204" pitchFamily="34" charset="0"/>
              </a:rPr>
              <a:t>TD+</a:t>
            </a:r>
          </a:p>
        </p:txBody>
      </p:sp>
      <p:sp>
        <p:nvSpPr>
          <p:cNvPr id="20496" name="Text Box 13"/>
          <p:cNvSpPr txBox="1">
            <a:spLocks noChangeArrowheads="1"/>
          </p:cNvSpPr>
          <p:nvPr/>
        </p:nvSpPr>
        <p:spPr bwMode="auto">
          <a:xfrm>
            <a:off x="6502400" y="3170238"/>
            <a:ext cx="43815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FontTx/>
              <a:buNone/>
            </a:pPr>
            <a:r>
              <a:rPr lang="en-US" altLang="en-US" sz="1200" b="1">
                <a:latin typeface="Arial" panose="020B0604020202020204" pitchFamily="34" charset="0"/>
              </a:rPr>
              <a:t>TD-</a:t>
            </a:r>
          </a:p>
        </p:txBody>
      </p:sp>
      <p:sp>
        <p:nvSpPr>
          <p:cNvPr id="20497" name="Text Box 14"/>
          <p:cNvSpPr txBox="1">
            <a:spLocks noChangeArrowheads="1"/>
          </p:cNvSpPr>
          <p:nvPr/>
        </p:nvSpPr>
        <p:spPr bwMode="auto">
          <a:xfrm>
            <a:off x="928688" y="4664075"/>
            <a:ext cx="9286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FontTx/>
              <a:buNone/>
            </a:pPr>
            <a:r>
              <a:rPr lang="en-US" altLang="en-US" sz="1200" b="1">
                <a:latin typeface="Arial" panose="020B0604020202020204" pitchFamily="34" charset="0"/>
              </a:rPr>
              <a:t>TD+ (RD+)</a:t>
            </a:r>
          </a:p>
        </p:txBody>
      </p:sp>
      <p:sp>
        <p:nvSpPr>
          <p:cNvPr id="20498" name="Text Box 15"/>
          <p:cNvSpPr txBox="1">
            <a:spLocks noChangeArrowheads="1"/>
          </p:cNvSpPr>
          <p:nvPr/>
        </p:nvSpPr>
        <p:spPr bwMode="auto">
          <a:xfrm>
            <a:off x="1004888" y="4860925"/>
            <a:ext cx="85248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FontTx/>
              <a:buNone/>
            </a:pPr>
            <a:r>
              <a:rPr lang="en-US" altLang="en-US" sz="1200" b="1">
                <a:latin typeface="Arial" panose="020B0604020202020204" pitchFamily="34" charset="0"/>
              </a:rPr>
              <a:t>TD- (RD-)</a:t>
            </a:r>
          </a:p>
        </p:txBody>
      </p:sp>
      <p:sp>
        <p:nvSpPr>
          <p:cNvPr id="20499" name="Text Box 16"/>
          <p:cNvSpPr txBox="1">
            <a:spLocks noChangeArrowheads="1"/>
          </p:cNvSpPr>
          <p:nvPr/>
        </p:nvSpPr>
        <p:spPr bwMode="auto">
          <a:xfrm>
            <a:off x="928688" y="5062538"/>
            <a:ext cx="9286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FontTx/>
              <a:buNone/>
            </a:pPr>
            <a:r>
              <a:rPr lang="en-US" altLang="en-US" sz="1200" b="1">
                <a:latin typeface="Arial" panose="020B0604020202020204" pitchFamily="34" charset="0"/>
              </a:rPr>
              <a:t>RD+ (TD+)</a:t>
            </a:r>
          </a:p>
        </p:txBody>
      </p:sp>
      <p:sp>
        <p:nvSpPr>
          <p:cNvPr id="20500" name="Text Box 17"/>
          <p:cNvSpPr txBox="1">
            <a:spLocks noChangeArrowheads="1"/>
          </p:cNvSpPr>
          <p:nvPr/>
        </p:nvSpPr>
        <p:spPr bwMode="auto">
          <a:xfrm>
            <a:off x="6521450" y="5700713"/>
            <a:ext cx="8524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FontTx/>
              <a:buNone/>
            </a:pPr>
            <a:r>
              <a:rPr lang="en-US" altLang="en-US" sz="1200" b="1">
                <a:latin typeface="Arial" panose="020B0604020202020204" pitchFamily="34" charset="0"/>
              </a:rPr>
              <a:t>RD- (TD-)</a:t>
            </a:r>
          </a:p>
        </p:txBody>
      </p:sp>
      <p:sp>
        <p:nvSpPr>
          <p:cNvPr id="20501" name="Text Box 18"/>
          <p:cNvSpPr txBox="1">
            <a:spLocks noChangeArrowheads="1"/>
          </p:cNvSpPr>
          <p:nvPr/>
        </p:nvSpPr>
        <p:spPr bwMode="auto">
          <a:xfrm>
            <a:off x="6521450" y="4648200"/>
            <a:ext cx="9286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FontTx/>
              <a:buNone/>
            </a:pPr>
            <a:r>
              <a:rPr lang="en-US" altLang="en-US" sz="1200" b="1">
                <a:latin typeface="Arial" panose="020B0604020202020204" pitchFamily="34" charset="0"/>
              </a:rPr>
              <a:t>TD+ (RD+)</a:t>
            </a:r>
          </a:p>
        </p:txBody>
      </p:sp>
      <p:sp>
        <p:nvSpPr>
          <p:cNvPr id="20502" name="Text Box 19"/>
          <p:cNvSpPr txBox="1">
            <a:spLocks noChangeArrowheads="1"/>
          </p:cNvSpPr>
          <p:nvPr/>
        </p:nvSpPr>
        <p:spPr bwMode="auto">
          <a:xfrm>
            <a:off x="6521450" y="4860925"/>
            <a:ext cx="8524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FontTx/>
              <a:buNone/>
            </a:pPr>
            <a:r>
              <a:rPr lang="en-US" altLang="en-US" sz="1200" b="1">
                <a:latin typeface="Arial" panose="020B0604020202020204" pitchFamily="34" charset="0"/>
              </a:rPr>
              <a:t>TD- (RD-)</a:t>
            </a:r>
          </a:p>
        </p:txBody>
      </p:sp>
      <p:sp>
        <p:nvSpPr>
          <p:cNvPr id="20503" name="Text Box 20"/>
          <p:cNvSpPr txBox="1">
            <a:spLocks noChangeArrowheads="1"/>
          </p:cNvSpPr>
          <p:nvPr/>
        </p:nvSpPr>
        <p:spPr bwMode="auto">
          <a:xfrm>
            <a:off x="6521450" y="5062538"/>
            <a:ext cx="9286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FontTx/>
              <a:buNone/>
            </a:pPr>
            <a:r>
              <a:rPr lang="en-US" altLang="en-US" sz="1200" b="1">
                <a:latin typeface="Arial" panose="020B0604020202020204" pitchFamily="34" charset="0"/>
              </a:rPr>
              <a:t>RD+ (TD+)</a:t>
            </a:r>
          </a:p>
        </p:txBody>
      </p:sp>
      <p:sp>
        <p:nvSpPr>
          <p:cNvPr id="20504" name="Text Box 21"/>
          <p:cNvSpPr txBox="1">
            <a:spLocks noChangeArrowheads="1"/>
          </p:cNvSpPr>
          <p:nvPr/>
        </p:nvSpPr>
        <p:spPr bwMode="auto">
          <a:xfrm>
            <a:off x="1004888" y="5716588"/>
            <a:ext cx="8524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FontTx/>
              <a:buNone/>
            </a:pPr>
            <a:r>
              <a:rPr lang="en-US" altLang="en-US" sz="1200" b="1">
                <a:latin typeface="Arial" panose="020B0604020202020204" pitchFamily="34" charset="0"/>
              </a:rPr>
              <a:t>RD- (TD-)</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endParaRPr lang="en-US" altLang="en-US" sz="1400" smtClean="0"/>
          </a:p>
        </p:txBody>
      </p:sp>
      <p:sp>
        <p:nvSpPr>
          <p:cNvPr id="21507"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r>
              <a:rPr lang="en-US" altLang="en-US" sz="1400" smtClean="0"/>
              <a:t>CISC 250 Class Notes</a:t>
            </a:r>
          </a:p>
        </p:txBody>
      </p:sp>
      <p:sp>
        <p:nvSpPr>
          <p:cNvPr id="2150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fld id="{F23E07E6-F351-4A43-8586-C7A4408B46F4}" type="slidenum">
              <a:rPr lang="en-US" altLang="en-US" sz="1400" smtClean="0"/>
              <a:pPr>
                <a:spcBef>
                  <a:spcPct val="0"/>
                </a:spcBef>
                <a:buClrTx/>
                <a:buSzTx/>
                <a:buFontTx/>
                <a:buNone/>
              </a:pPr>
              <a:t>11</a:t>
            </a:fld>
            <a:endParaRPr lang="en-US" altLang="en-US" sz="1400" smtClean="0"/>
          </a:p>
        </p:txBody>
      </p:sp>
      <p:sp>
        <p:nvSpPr>
          <p:cNvPr id="21509" name="Rectangle 2"/>
          <p:cNvSpPr>
            <a:spLocks noGrp="1" noChangeArrowheads="1"/>
          </p:cNvSpPr>
          <p:nvPr>
            <p:ph type="title"/>
          </p:nvPr>
        </p:nvSpPr>
        <p:spPr/>
        <p:txBody>
          <a:bodyPr/>
          <a:lstStyle/>
          <a:p>
            <a:pPr eaLnBrk="1" hangingPunct="1"/>
            <a:r>
              <a:rPr lang="en-US" altLang="en-US" smtClean="0"/>
              <a:t>STP Wiring</a:t>
            </a:r>
          </a:p>
        </p:txBody>
      </p:sp>
      <p:sp>
        <p:nvSpPr>
          <p:cNvPr id="21510" name="Rectangle 3"/>
          <p:cNvSpPr>
            <a:spLocks noGrp="1" noChangeArrowheads="1"/>
          </p:cNvSpPr>
          <p:nvPr>
            <p:ph type="body" idx="1"/>
          </p:nvPr>
        </p:nvSpPr>
        <p:spPr>
          <a:xfrm>
            <a:off x="990600" y="1600200"/>
            <a:ext cx="7848600" cy="4876800"/>
          </a:xfrm>
        </p:spPr>
        <p:txBody>
          <a:bodyPr/>
          <a:lstStyle/>
          <a:p>
            <a:pPr eaLnBrk="1" hangingPunct="1"/>
            <a:r>
              <a:rPr lang="en-US" altLang="en-US" sz="2800" dirty="0" smtClean="0">
                <a:hlinkClick r:id="rId2"/>
              </a:rPr>
              <a:t>STP </a:t>
            </a:r>
            <a:r>
              <a:rPr lang="en-US" altLang="en-US" sz="2800" dirty="0" smtClean="0"/>
              <a:t>wiring has a number of pairs (usually 2-4) of copper wire that are then shielded with a metal foil.</a:t>
            </a:r>
          </a:p>
          <a:p>
            <a:pPr eaLnBrk="1" hangingPunct="1"/>
            <a:r>
              <a:rPr lang="en-US" altLang="en-US" sz="2800" dirty="0" smtClean="0"/>
              <a:t>Shielding provides </a:t>
            </a:r>
            <a:r>
              <a:rPr lang="en-US" altLang="en-US" sz="2800" b="1" dirty="0" smtClean="0"/>
              <a:t>additional</a:t>
            </a:r>
            <a:r>
              <a:rPr lang="en-US" altLang="en-US" sz="2800" dirty="0" smtClean="0"/>
              <a:t> protection against EMI (electromagnetic interference) or RFI (radiofrequency interference).</a:t>
            </a:r>
          </a:p>
          <a:p>
            <a:pPr eaLnBrk="1" hangingPunct="1"/>
            <a:r>
              <a:rPr lang="en-US" altLang="en-US" sz="2800" dirty="0" smtClean="0"/>
              <a:t>Disadvantages:</a:t>
            </a:r>
          </a:p>
          <a:p>
            <a:pPr lvl="1" eaLnBrk="1" hangingPunct="1"/>
            <a:r>
              <a:rPr lang="en-US" altLang="en-US" sz="2400" dirty="0" smtClean="0"/>
              <a:t>costs more than UTP</a:t>
            </a:r>
          </a:p>
          <a:p>
            <a:pPr lvl="1" eaLnBrk="1" hangingPunct="1"/>
            <a:r>
              <a:rPr lang="en-US" altLang="en-US" sz="2400" dirty="0" smtClean="0"/>
              <a:t>less flexible &amp; bulkier than UTP</a:t>
            </a:r>
          </a:p>
          <a:p>
            <a:pPr lvl="1" eaLnBrk="1" hangingPunct="1"/>
            <a:r>
              <a:rPr lang="en-US" altLang="en-US" sz="2400" dirty="0" smtClean="0"/>
              <a:t>harder to work with</a:t>
            </a:r>
          </a:p>
        </p:txBody>
      </p:sp>
      <p:pic>
        <p:nvPicPr>
          <p:cNvPr id="21511" name="Picture 4"/>
          <p:cNvPicPr>
            <a:picLocks noChangeAspect="1" noChangeArrowheads="1"/>
          </p:cNvPicPr>
          <p:nvPr/>
        </p:nvPicPr>
        <p:blipFill>
          <a:blip r:embed="rId3">
            <a:extLst>
              <a:ext uri="{28A0092B-C50C-407E-A947-70E740481C1C}">
                <a14:useLocalDpi xmlns:a14="http://schemas.microsoft.com/office/drawing/2010/main" val="0"/>
              </a:ext>
            </a:extLst>
          </a:blip>
          <a:srcRect l="10667" r="25333" b="58989"/>
          <a:stretch>
            <a:fillRect/>
          </a:stretch>
        </p:blipFill>
        <p:spPr bwMode="auto">
          <a:xfrm>
            <a:off x="6324600" y="4572000"/>
            <a:ext cx="2209800"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1270800" y="135360"/>
              <a:ext cx="7499520" cy="5601960"/>
            </p14:xfrm>
          </p:contentPart>
        </mc:Choice>
        <mc:Fallback>
          <p:pic>
            <p:nvPicPr>
              <p:cNvPr id="2" name="Ink 1"/>
              <p:cNvPicPr/>
              <p:nvPr/>
            </p:nvPicPr>
            <p:blipFill>
              <a:blip r:embed="rId5"/>
              <a:stretch>
                <a:fillRect/>
              </a:stretch>
            </p:blipFill>
            <p:spPr>
              <a:xfrm>
                <a:off x="1261800" y="126720"/>
                <a:ext cx="7515720" cy="5619960"/>
              </a:xfrm>
              <a:prstGeom prst="rect">
                <a:avLst/>
              </a:prstGeom>
            </p:spPr>
          </p:pic>
        </mc:Fallback>
      </mc:AlternateContent>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endParaRPr lang="en-US" altLang="en-US" sz="1400" smtClean="0"/>
          </a:p>
        </p:txBody>
      </p:sp>
      <p:sp>
        <p:nvSpPr>
          <p:cNvPr id="22531"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r>
              <a:rPr lang="en-US" altLang="en-US" sz="1400" smtClean="0"/>
              <a:t>CISC 250 Class Notes</a:t>
            </a:r>
          </a:p>
        </p:txBody>
      </p:sp>
      <p:sp>
        <p:nvSpPr>
          <p:cNvPr id="2253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fld id="{4D142726-D077-44D0-BD4A-1CCAFC0FB4EC}" type="slidenum">
              <a:rPr lang="en-US" altLang="en-US" sz="1400" smtClean="0"/>
              <a:pPr>
                <a:spcBef>
                  <a:spcPct val="0"/>
                </a:spcBef>
                <a:buClrTx/>
                <a:buSzTx/>
                <a:buFontTx/>
                <a:buNone/>
              </a:pPr>
              <a:t>12</a:t>
            </a:fld>
            <a:endParaRPr lang="en-US" altLang="en-US" sz="1400" smtClean="0"/>
          </a:p>
        </p:txBody>
      </p:sp>
      <p:sp>
        <p:nvSpPr>
          <p:cNvPr id="22533" name="Rectangle 2"/>
          <p:cNvSpPr>
            <a:spLocks noGrp="1" noChangeArrowheads="1"/>
          </p:cNvSpPr>
          <p:nvPr>
            <p:ph type="title"/>
          </p:nvPr>
        </p:nvSpPr>
        <p:spPr/>
        <p:txBody>
          <a:bodyPr/>
          <a:lstStyle/>
          <a:p>
            <a:pPr eaLnBrk="1" hangingPunct="1"/>
            <a:r>
              <a:rPr lang="en-US" altLang="en-US" smtClean="0"/>
              <a:t>Fiber Optic Cable</a:t>
            </a:r>
          </a:p>
        </p:txBody>
      </p:sp>
      <p:sp>
        <p:nvSpPr>
          <p:cNvPr id="22534" name="Rectangle 3"/>
          <p:cNvSpPr>
            <a:spLocks noGrp="1" noChangeArrowheads="1"/>
          </p:cNvSpPr>
          <p:nvPr>
            <p:ph type="body" idx="1"/>
          </p:nvPr>
        </p:nvSpPr>
        <p:spPr/>
        <p:txBody>
          <a:bodyPr/>
          <a:lstStyle/>
          <a:p>
            <a:pPr eaLnBrk="1" hangingPunct="1"/>
            <a:r>
              <a:rPr lang="en-US" altLang="en-US" dirty="0" smtClean="0">
                <a:hlinkClick r:id="rId2"/>
              </a:rPr>
              <a:t>Fiber optic </a:t>
            </a:r>
            <a:r>
              <a:rPr lang="en-US" altLang="en-US" dirty="0" smtClean="0"/>
              <a:t>has become the media of choice when looking for high-bandwidth and/or long distance connectivity.</a:t>
            </a:r>
          </a:p>
        </p:txBody>
      </p:sp>
      <p:pic>
        <p:nvPicPr>
          <p:cNvPr id="22535" name="Picture 4" descr="COM06-21"/>
          <p:cNvPicPr>
            <a:picLocks noChangeAspect="1" noChangeArrowheads="1"/>
          </p:cNvPicPr>
          <p:nvPr/>
        </p:nvPicPr>
        <p:blipFill>
          <a:blip r:embed="rId3" cstate="print">
            <a:extLst>
              <a:ext uri="{28A0092B-C50C-407E-A947-70E740481C1C}">
                <a14:useLocalDpi xmlns:a14="http://schemas.microsoft.com/office/drawing/2010/main" val="0"/>
              </a:ext>
            </a:extLst>
          </a:blip>
          <a:srcRect b="49364"/>
          <a:stretch>
            <a:fillRect/>
          </a:stretch>
        </p:blipFill>
        <p:spPr bwMode="auto">
          <a:xfrm>
            <a:off x="1752600" y="3200400"/>
            <a:ext cx="533400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536" name="Group 35"/>
          <p:cNvGrpSpPr>
            <a:grpSpLocks/>
          </p:cNvGrpSpPr>
          <p:nvPr/>
        </p:nvGrpSpPr>
        <p:grpSpPr bwMode="auto">
          <a:xfrm>
            <a:off x="1447800" y="4741863"/>
            <a:ext cx="6832600" cy="1585912"/>
            <a:chOff x="864" y="2987"/>
            <a:chExt cx="4304" cy="999"/>
          </a:xfrm>
        </p:grpSpPr>
        <p:grpSp>
          <p:nvGrpSpPr>
            <p:cNvPr id="22537" name="Group 6"/>
            <p:cNvGrpSpPr>
              <a:grpSpLocks/>
            </p:cNvGrpSpPr>
            <p:nvPr/>
          </p:nvGrpSpPr>
          <p:grpSpPr bwMode="auto">
            <a:xfrm>
              <a:off x="864" y="3171"/>
              <a:ext cx="750" cy="442"/>
              <a:chOff x="240" y="2064"/>
              <a:chExt cx="960" cy="960"/>
            </a:xfrm>
          </p:grpSpPr>
          <p:sp>
            <p:nvSpPr>
              <p:cNvPr id="22564" name="Rectangle 7"/>
              <p:cNvSpPr>
                <a:spLocks noChangeArrowheads="1"/>
              </p:cNvSpPr>
              <p:nvPr/>
            </p:nvSpPr>
            <p:spPr bwMode="auto">
              <a:xfrm>
                <a:off x="240" y="2064"/>
                <a:ext cx="720" cy="96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lgn="ctr" eaLnBrk="1" hangingPunct="1">
                  <a:spcBef>
                    <a:spcPct val="0"/>
                  </a:spcBef>
                  <a:buClrTx/>
                  <a:buSzTx/>
                  <a:buFontTx/>
                  <a:buNone/>
                </a:pPr>
                <a:r>
                  <a:rPr lang="en-US" altLang="en-US" sz="1200" b="1">
                    <a:latin typeface="Arial" panose="020B0604020202020204" pitchFamily="34" charset="0"/>
                  </a:rPr>
                  <a:t>Light</a:t>
                </a:r>
              </a:p>
              <a:p>
                <a:pPr algn="ctr" eaLnBrk="1" hangingPunct="1">
                  <a:spcBef>
                    <a:spcPct val="0"/>
                  </a:spcBef>
                  <a:buClrTx/>
                  <a:buSzTx/>
                  <a:buFontTx/>
                  <a:buNone/>
                </a:pPr>
                <a:r>
                  <a:rPr lang="en-US" altLang="en-US" sz="1200" b="1">
                    <a:latin typeface="Arial" panose="020B0604020202020204" pitchFamily="34" charset="0"/>
                  </a:rPr>
                  <a:t>Source</a:t>
                </a:r>
              </a:p>
              <a:p>
                <a:pPr algn="ctr" eaLnBrk="1" hangingPunct="1">
                  <a:spcBef>
                    <a:spcPct val="0"/>
                  </a:spcBef>
                  <a:buClrTx/>
                  <a:buSzTx/>
                  <a:buFontTx/>
                  <a:buNone/>
                </a:pPr>
                <a:r>
                  <a:rPr lang="en-US" altLang="en-US" sz="1200" b="1">
                    <a:latin typeface="Arial" panose="020B0604020202020204" pitchFamily="34" charset="0"/>
                  </a:rPr>
                  <a:t>(LED or</a:t>
                </a:r>
              </a:p>
              <a:p>
                <a:pPr algn="ctr" eaLnBrk="1" hangingPunct="1">
                  <a:spcBef>
                    <a:spcPct val="0"/>
                  </a:spcBef>
                  <a:buClrTx/>
                  <a:buSzTx/>
                  <a:buFontTx/>
                  <a:buNone/>
                </a:pPr>
                <a:r>
                  <a:rPr lang="en-US" altLang="en-US" sz="1200" b="1">
                    <a:latin typeface="Arial" panose="020B0604020202020204" pitchFamily="34" charset="0"/>
                  </a:rPr>
                  <a:t>Laser)</a:t>
                </a:r>
              </a:p>
            </p:txBody>
          </p:sp>
          <p:sp>
            <p:nvSpPr>
              <p:cNvPr id="22565" name="Rectangle 8"/>
              <p:cNvSpPr>
                <a:spLocks noChangeArrowheads="1"/>
              </p:cNvSpPr>
              <p:nvPr/>
            </p:nvSpPr>
            <p:spPr bwMode="auto">
              <a:xfrm>
                <a:off x="960" y="2352"/>
                <a:ext cx="240" cy="384"/>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endParaRPr lang="en-US" altLang="en-US" sz="2400"/>
              </a:p>
            </p:txBody>
          </p:sp>
        </p:grpSp>
        <p:sp>
          <p:nvSpPr>
            <p:cNvPr id="22538" name="Text Box 9"/>
            <p:cNvSpPr txBox="1">
              <a:spLocks noChangeArrowheads="1"/>
            </p:cNvSpPr>
            <p:nvPr/>
          </p:nvSpPr>
          <p:spPr bwMode="auto">
            <a:xfrm>
              <a:off x="4575" y="2987"/>
              <a:ext cx="59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n-US" altLang="en-US" sz="1400" b="1">
                  <a:latin typeface="Arial" panose="020B0604020202020204" pitchFamily="34" charset="0"/>
                </a:rPr>
                <a:t>Cladding</a:t>
              </a:r>
            </a:p>
          </p:txBody>
        </p:sp>
        <p:sp>
          <p:nvSpPr>
            <p:cNvPr id="22539" name="Text Box 10"/>
            <p:cNvSpPr txBox="1">
              <a:spLocks noChangeArrowheads="1"/>
            </p:cNvSpPr>
            <p:nvPr/>
          </p:nvSpPr>
          <p:spPr bwMode="auto">
            <a:xfrm>
              <a:off x="4456" y="3266"/>
              <a:ext cx="37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n-US" altLang="en-US" sz="1400" b="1">
                  <a:latin typeface="Arial" panose="020B0604020202020204" pitchFamily="34" charset="0"/>
                </a:rPr>
                <a:t>Core</a:t>
              </a:r>
            </a:p>
          </p:txBody>
        </p:sp>
        <p:sp>
          <p:nvSpPr>
            <p:cNvPr id="22540" name="Text Box 11"/>
            <p:cNvSpPr txBox="1">
              <a:spLocks noChangeArrowheads="1"/>
            </p:cNvSpPr>
            <p:nvPr/>
          </p:nvSpPr>
          <p:spPr bwMode="auto">
            <a:xfrm>
              <a:off x="4516" y="3594"/>
              <a:ext cx="388"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n-US" altLang="en-US" sz="1400" b="1">
                  <a:latin typeface="Arial" panose="020B0604020202020204" pitchFamily="34" charset="0"/>
                </a:rPr>
                <a:t>Light</a:t>
              </a:r>
            </a:p>
            <a:p>
              <a:pPr eaLnBrk="1" hangingPunct="1">
                <a:spcBef>
                  <a:spcPct val="0"/>
                </a:spcBef>
                <a:buClrTx/>
                <a:buSzTx/>
                <a:buFontTx/>
                <a:buNone/>
              </a:pPr>
              <a:r>
                <a:rPr lang="en-US" altLang="en-US" sz="1400" b="1">
                  <a:latin typeface="Arial" panose="020B0604020202020204" pitchFamily="34" charset="0"/>
                </a:rPr>
                <a:t>Ray</a:t>
              </a:r>
            </a:p>
          </p:txBody>
        </p:sp>
        <p:sp>
          <p:nvSpPr>
            <p:cNvPr id="22541" name="Line 12"/>
            <p:cNvSpPr>
              <a:spLocks noChangeShapeType="1"/>
            </p:cNvSpPr>
            <p:nvPr/>
          </p:nvSpPr>
          <p:spPr bwMode="auto">
            <a:xfrm flipH="1">
              <a:off x="4314" y="3370"/>
              <a:ext cx="15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2542" name="Line 13"/>
            <p:cNvSpPr>
              <a:spLocks noChangeShapeType="1"/>
            </p:cNvSpPr>
            <p:nvPr/>
          </p:nvSpPr>
          <p:spPr bwMode="auto">
            <a:xfrm flipH="1">
              <a:off x="4314" y="3083"/>
              <a:ext cx="263" cy="6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nvGrpSpPr>
            <p:cNvPr id="22543" name="Group 14"/>
            <p:cNvGrpSpPr>
              <a:grpSpLocks/>
            </p:cNvGrpSpPr>
            <p:nvPr/>
          </p:nvGrpSpPr>
          <p:grpSpPr bwMode="auto">
            <a:xfrm>
              <a:off x="1614" y="3083"/>
              <a:ext cx="2700" cy="618"/>
              <a:chOff x="1104" y="1488"/>
              <a:chExt cx="3744" cy="1344"/>
            </a:xfrm>
          </p:grpSpPr>
          <p:sp>
            <p:nvSpPr>
              <p:cNvPr id="22547" name="Rectangle 15"/>
              <p:cNvSpPr>
                <a:spLocks noChangeArrowheads="1"/>
              </p:cNvSpPr>
              <p:nvPr/>
            </p:nvSpPr>
            <p:spPr bwMode="auto">
              <a:xfrm>
                <a:off x="1248" y="1776"/>
                <a:ext cx="3600" cy="768"/>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endParaRPr lang="en-US" altLang="en-US" sz="2400"/>
              </a:p>
            </p:txBody>
          </p:sp>
          <p:sp>
            <p:nvSpPr>
              <p:cNvPr id="22548" name="Rectangle 16"/>
              <p:cNvSpPr>
                <a:spLocks noChangeArrowheads="1"/>
              </p:cNvSpPr>
              <p:nvPr/>
            </p:nvSpPr>
            <p:spPr bwMode="auto">
              <a:xfrm>
                <a:off x="1248" y="1488"/>
                <a:ext cx="3600"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endParaRPr lang="en-US" altLang="en-US" sz="2400"/>
              </a:p>
            </p:txBody>
          </p:sp>
          <p:sp>
            <p:nvSpPr>
              <p:cNvPr id="22549" name="Rectangle 17"/>
              <p:cNvSpPr>
                <a:spLocks noChangeArrowheads="1"/>
              </p:cNvSpPr>
              <p:nvPr/>
            </p:nvSpPr>
            <p:spPr bwMode="auto">
              <a:xfrm>
                <a:off x="1248" y="2544"/>
                <a:ext cx="3600"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endParaRPr lang="en-US" altLang="en-US" sz="2400"/>
              </a:p>
            </p:txBody>
          </p:sp>
          <p:sp>
            <p:nvSpPr>
              <p:cNvPr id="22550" name="Line 18"/>
              <p:cNvSpPr>
                <a:spLocks noChangeShapeType="1"/>
              </p:cNvSpPr>
              <p:nvPr/>
            </p:nvSpPr>
            <p:spPr bwMode="auto">
              <a:xfrm>
                <a:off x="1104" y="2208"/>
                <a:ext cx="1536" cy="288"/>
              </a:xfrm>
              <a:prstGeom prst="line">
                <a:avLst/>
              </a:prstGeom>
              <a:noFill/>
              <a:ln w="38100">
                <a:solidFill>
                  <a:srgbClr val="666699"/>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2551" name="Line 19"/>
              <p:cNvSpPr>
                <a:spLocks noChangeShapeType="1"/>
              </p:cNvSpPr>
              <p:nvPr/>
            </p:nvSpPr>
            <p:spPr bwMode="auto">
              <a:xfrm flipV="1">
                <a:off x="2640" y="1968"/>
                <a:ext cx="1680" cy="528"/>
              </a:xfrm>
              <a:prstGeom prst="line">
                <a:avLst/>
              </a:prstGeom>
              <a:noFill/>
              <a:ln w="38100">
                <a:solidFill>
                  <a:srgbClr val="6666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nvGrpSpPr>
              <p:cNvPr id="22552" name="Group 20"/>
              <p:cNvGrpSpPr>
                <a:grpSpLocks/>
              </p:cNvGrpSpPr>
              <p:nvPr/>
            </p:nvGrpSpPr>
            <p:grpSpPr bwMode="auto">
              <a:xfrm>
                <a:off x="1104" y="1824"/>
                <a:ext cx="3600" cy="720"/>
                <a:chOff x="1200" y="2208"/>
                <a:chExt cx="3600" cy="720"/>
              </a:xfrm>
            </p:grpSpPr>
            <p:sp>
              <p:nvSpPr>
                <p:cNvPr id="22561" name="Line 21"/>
                <p:cNvSpPr>
                  <a:spLocks noChangeShapeType="1"/>
                </p:cNvSpPr>
                <p:nvPr/>
              </p:nvSpPr>
              <p:spPr bwMode="auto">
                <a:xfrm>
                  <a:off x="1200" y="2640"/>
                  <a:ext cx="720" cy="288"/>
                </a:xfrm>
                <a:prstGeom prst="line">
                  <a:avLst/>
                </a:prstGeom>
                <a:noFill/>
                <a:ln w="38100">
                  <a:solidFill>
                    <a:srgbClr val="666699"/>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2562" name="Line 22"/>
                <p:cNvSpPr>
                  <a:spLocks noChangeShapeType="1"/>
                </p:cNvSpPr>
                <p:nvPr/>
              </p:nvSpPr>
              <p:spPr bwMode="auto">
                <a:xfrm flipV="1">
                  <a:off x="1920" y="2208"/>
                  <a:ext cx="1440" cy="720"/>
                </a:xfrm>
                <a:prstGeom prst="line">
                  <a:avLst/>
                </a:prstGeom>
                <a:noFill/>
                <a:ln w="38100">
                  <a:solidFill>
                    <a:srgbClr val="666699"/>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2563" name="Line 23"/>
                <p:cNvSpPr>
                  <a:spLocks noChangeShapeType="1"/>
                </p:cNvSpPr>
                <p:nvPr/>
              </p:nvSpPr>
              <p:spPr bwMode="auto">
                <a:xfrm>
                  <a:off x="3360" y="2208"/>
                  <a:ext cx="1440" cy="480"/>
                </a:xfrm>
                <a:prstGeom prst="line">
                  <a:avLst/>
                </a:prstGeom>
                <a:noFill/>
                <a:ln w="38100">
                  <a:solidFill>
                    <a:srgbClr val="6666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nvGrpSpPr>
              <p:cNvPr id="22553" name="Group 24"/>
              <p:cNvGrpSpPr>
                <a:grpSpLocks/>
              </p:cNvGrpSpPr>
              <p:nvPr/>
            </p:nvGrpSpPr>
            <p:grpSpPr bwMode="auto">
              <a:xfrm>
                <a:off x="1104" y="1824"/>
                <a:ext cx="3312" cy="624"/>
                <a:chOff x="1200" y="2208"/>
                <a:chExt cx="3312" cy="624"/>
              </a:xfrm>
            </p:grpSpPr>
            <p:sp>
              <p:nvSpPr>
                <p:cNvPr id="22559" name="Line 25"/>
                <p:cNvSpPr>
                  <a:spLocks noChangeShapeType="1"/>
                </p:cNvSpPr>
                <p:nvPr/>
              </p:nvSpPr>
              <p:spPr bwMode="auto">
                <a:xfrm flipV="1">
                  <a:off x="1200" y="2208"/>
                  <a:ext cx="1296" cy="336"/>
                </a:xfrm>
                <a:prstGeom prst="line">
                  <a:avLst/>
                </a:prstGeom>
                <a:noFill/>
                <a:ln w="38100">
                  <a:solidFill>
                    <a:srgbClr val="666699"/>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2560" name="Line 26"/>
                <p:cNvSpPr>
                  <a:spLocks noChangeShapeType="1"/>
                </p:cNvSpPr>
                <p:nvPr/>
              </p:nvSpPr>
              <p:spPr bwMode="auto">
                <a:xfrm>
                  <a:off x="2496" y="2208"/>
                  <a:ext cx="2016" cy="624"/>
                </a:xfrm>
                <a:prstGeom prst="line">
                  <a:avLst/>
                </a:prstGeom>
                <a:noFill/>
                <a:ln w="38100">
                  <a:solidFill>
                    <a:srgbClr val="6666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sp>
            <p:nvSpPr>
              <p:cNvPr id="22554" name="Line 27"/>
              <p:cNvSpPr>
                <a:spLocks noChangeShapeType="1"/>
              </p:cNvSpPr>
              <p:nvPr/>
            </p:nvSpPr>
            <p:spPr bwMode="auto">
              <a:xfrm>
                <a:off x="1104" y="2160"/>
                <a:ext cx="3696" cy="0"/>
              </a:xfrm>
              <a:prstGeom prst="line">
                <a:avLst/>
              </a:prstGeom>
              <a:noFill/>
              <a:ln w="57150">
                <a:solidFill>
                  <a:srgbClr val="339ACD"/>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nvGrpSpPr>
              <p:cNvPr id="22555" name="Group 28"/>
              <p:cNvGrpSpPr>
                <a:grpSpLocks/>
              </p:cNvGrpSpPr>
              <p:nvPr/>
            </p:nvGrpSpPr>
            <p:grpSpPr bwMode="auto">
              <a:xfrm>
                <a:off x="1104" y="1824"/>
                <a:ext cx="3696" cy="672"/>
                <a:chOff x="1200" y="2208"/>
                <a:chExt cx="3696" cy="672"/>
              </a:xfrm>
            </p:grpSpPr>
            <p:sp>
              <p:nvSpPr>
                <p:cNvPr id="22556" name="Line 29"/>
                <p:cNvSpPr>
                  <a:spLocks noChangeShapeType="1"/>
                </p:cNvSpPr>
                <p:nvPr/>
              </p:nvSpPr>
              <p:spPr bwMode="auto">
                <a:xfrm flipV="1">
                  <a:off x="1200" y="2208"/>
                  <a:ext cx="624" cy="288"/>
                </a:xfrm>
                <a:prstGeom prst="line">
                  <a:avLst/>
                </a:prstGeom>
                <a:noFill/>
                <a:ln w="7620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2557" name="Line 30"/>
                <p:cNvSpPr>
                  <a:spLocks noChangeShapeType="1"/>
                </p:cNvSpPr>
                <p:nvPr/>
              </p:nvSpPr>
              <p:spPr bwMode="auto">
                <a:xfrm>
                  <a:off x="1824" y="2208"/>
                  <a:ext cx="1872" cy="672"/>
                </a:xfrm>
                <a:prstGeom prst="line">
                  <a:avLst/>
                </a:prstGeom>
                <a:noFill/>
                <a:ln w="7620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2558" name="Line 31"/>
                <p:cNvSpPr>
                  <a:spLocks noChangeShapeType="1"/>
                </p:cNvSpPr>
                <p:nvPr/>
              </p:nvSpPr>
              <p:spPr bwMode="auto">
                <a:xfrm flipV="1">
                  <a:off x="3696" y="2400"/>
                  <a:ext cx="1200" cy="480"/>
                </a:xfrm>
                <a:prstGeom prst="line">
                  <a:avLst/>
                </a:prstGeom>
                <a:noFill/>
                <a:ln w="762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sp>
          <p:nvSpPr>
            <p:cNvPr id="22544" name="Line 32"/>
            <p:cNvSpPr>
              <a:spLocks noChangeShapeType="1"/>
            </p:cNvSpPr>
            <p:nvPr/>
          </p:nvSpPr>
          <p:spPr bwMode="auto">
            <a:xfrm flipH="1" flipV="1">
              <a:off x="4014" y="3480"/>
              <a:ext cx="525" cy="15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2545" name="Text Box 33"/>
            <p:cNvSpPr txBox="1">
              <a:spLocks noChangeArrowheads="1"/>
            </p:cNvSpPr>
            <p:nvPr/>
          </p:nvSpPr>
          <p:spPr bwMode="auto">
            <a:xfrm>
              <a:off x="2064" y="3794"/>
              <a:ext cx="213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n-US" altLang="en-US" sz="1400" b="1">
                  <a:latin typeface="Arial" panose="020B0604020202020204" pitchFamily="34" charset="0"/>
                </a:rPr>
                <a:t>Reflection at Core/Cladding Boundary</a:t>
              </a:r>
            </a:p>
          </p:txBody>
        </p:sp>
        <p:sp>
          <p:nvSpPr>
            <p:cNvPr id="22546" name="Line 34"/>
            <p:cNvSpPr>
              <a:spLocks noChangeShapeType="1"/>
            </p:cNvSpPr>
            <p:nvPr/>
          </p:nvSpPr>
          <p:spPr bwMode="auto">
            <a:xfrm flipV="1">
              <a:off x="2928" y="3600"/>
              <a:ext cx="432" cy="19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endParaRPr lang="en-US" altLang="en-US" sz="1400" smtClean="0"/>
          </a:p>
        </p:txBody>
      </p:sp>
      <p:sp>
        <p:nvSpPr>
          <p:cNvPr id="23555"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r>
              <a:rPr lang="en-US" altLang="en-US" sz="1400" smtClean="0"/>
              <a:t>CISC 250 Class Notes</a:t>
            </a:r>
          </a:p>
        </p:txBody>
      </p:sp>
      <p:sp>
        <p:nvSpPr>
          <p:cNvPr id="2355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fld id="{C6AFF239-48E5-4EB1-B948-42BB295955C9}" type="slidenum">
              <a:rPr lang="en-US" altLang="en-US" sz="1400" smtClean="0"/>
              <a:pPr>
                <a:spcBef>
                  <a:spcPct val="0"/>
                </a:spcBef>
                <a:buClrTx/>
                <a:buSzTx/>
                <a:buFontTx/>
                <a:buNone/>
              </a:pPr>
              <a:t>13</a:t>
            </a:fld>
            <a:endParaRPr lang="en-US" altLang="en-US" sz="1400" smtClean="0"/>
          </a:p>
        </p:txBody>
      </p:sp>
      <p:sp>
        <p:nvSpPr>
          <p:cNvPr id="23557" name="Rectangle 2"/>
          <p:cNvSpPr>
            <a:spLocks noGrp="1" noChangeArrowheads="1"/>
          </p:cNvSpPr>
          <p:nvPr>
            <p:ph type="title"/>
          </p:nvPr>
        </p:nvSpPr>
        <p:spPr/>
        <p:txBody>
          <a:bodyPr/>
          <a:lstStyle/>
          <a:p>
            <a:pPr eaLnBrk="1" hangingPunct="1"/>
            <a:r>
              <a:rPr lang="en-US" altLang="en-US" smtClean="0"/>
              <a:t>Multimode Fiber</a:t>
            </a:r>
          </a:p>
        </p:txBody>
      </p:sp>
      <p:sp>
        <p:nvSpPr>
          <p:cNvPr id="1281027" name="Rectangle 3"/>
          <p:cNvSpPr>
            <a:spLocks noGrp="1" noChangeArrowheads="1"/>
          </p:cNvSpPr>
          <p:nvPr>
            <p:ph type="body" idx="1"/>
          </p:nvPr>
        </p:nvSpPr>
        <p:spPr/>
        <p:txBody>
          <a:bodyPr/>
          <a:lstStyle/>
          <a:p>
            <a:pPr eaLnBrk="1" hangingPunct="1">
              <a:lnSpc>
                <a:spcPct val="90000"/>
              </a:lnSpc>
            </a:pPr>
            <a:endParaRPr lang="en-US" altLang="en-US" sz="2000" smtClean="0"/>
          </a:p>
          <a:p>
            <a:pPr eaLnBrk="1" hangingPunct="1">
              <a:lnSpc>
                <a:spcPct val="90000"/>
              </a:lnSpc>
            </a:pPr>
            <a:endParaRPr lang="en-US" altLang="en-US" sz="2000" smtClean="0"/>
          </a:p>
          <a:p>
            <a:pPr eaLnBrk="1" hangingPunct="1">
              <a:lnSpc>
                <a:spcPct val="90000"/>
              </a:lnSpc>
            </a:pPr>
            <a:endParaRPr lang="en-US" altLang="en-US" sz="2000" smtClean="0"/>
          </a:p>
          <a:p>
            <a:pPr eaLnBrk="1" hangingPunct="1">
              <a:lnSpc>
                <a:spcPct val="90000"/>
              </a:lnSpc>
            </a:pPr>
            <a:endParaRPr lang="en-US" altLang="en-US" sz="2000" smtClean="0"/>
          </a:p>
          <a:p>
            <a:pPr eaLnBrk="1" hangingPunct="1">
              <a:lnSpc>
                <a:spcPct val="90000"/>
              </a:lnSpc>
            </a:pPr>
            <a:endParaRPr lang="en-US" altLang="en-US" sz="2000" smtClean="0"/>
          </a:p>
          <a:p>
            <a:pPr eaLnBrk="1" hangingPunct="1">
              <a:lnSpc>
                <a:spcPct val="90000"/>
              </a:lnSpc>
              <a:buFont typeface="Wingdings" panose="05000000000000000000" pitchFamily="2" charset="2"/>
              <a:buNone/>
            </a:pPr>
            <a:endParaRPr lang="en-US" altLang="en-US" sz="2000" smtClean="0"/>
          </a:p>
          <a:p>
            <a:pPr eaLnBrk="1" hangingPunct="1">
              <a:lnSpc>
                <a:spcPct val="90000"/>
              </a:lnSpc>
            </a:pPr>
            <a:r>
              <a:rPr lang="en-US" altLang="en-US" sz="2000" smtClean="0"/>
              <a:t>Light only travels in one of several allowed modes</a:t>
            </a:r>
          </a:p>
          <a:p>
            <a:pPr eaLnBrk="1" hangingPunct="1">
              <a:lnSpc>
                <a:spcPct val="90000"/>
              </a:lnSpc>
            </a:pPr>
            <a:r>
              <a:rPr lang="en-US" altLang="en-US" sz="2000" smtClean="0"/>
              <a:t>Multimode fiber must keep its distance short or limit modal distortion</a:t>
            </a:r>
          </a:p>
          <a:p>
            <a:pPr eaLnBrk="1" hangingPunct="1">
              <a:lnSpc>
                <a:spcPct val="90000"/>
              </a:lnSpc>
            </a:pPr>
            <a:r>
              <a:rPr lang="en-US" altLang="en-US" sz="2000" smtClean="0"/>
              <a:t>Multimode fiber goes a few hundred meters and is inexpensive to lay</a:t>
            </a:r>
          </a:p>
          <a:p>
            <a:pPr lvl="1" eaLnBrk="1" hangingPunct="1">
              <a:lnSpc>
                <a:spcPct val="90000"/>
              </a:lnSpc>
            </a:pPr>
            <a:r>
              <a:rPr lang="en-US" altLang="en-US" sz="1600" smtClean="0"/>
              <a:t>Speed: 10 Gb/s</a:t>
            </a:r>
          </a:p>
          <a:p>
            <a:pPr lvl="1" eaLnBrk="1" hangingPunct="1">
              <a:lnSpc>
                <a:spcPct val="90000"/>
              </a:lnSpc>
            </a:pPr>
            <a:r>
              <a:rPr lang="en-US" altLang="en-US" sz="1600" smtClean="0"/>
              <a:t>Distance: 550 m (1,800 ft.)</a:t>
            </a:r>
          </a:p>
          <a:p>
            <a:pPr lvl="1" eaLnBrk="1" hangingPunct="1">
              <a:lnSpc>
                <a:spcPct val="90000"/>
              </a:lnSpc>
            </a:pPr>
            <a:r>
              <a:rPr lang="en-US" altLang="en-US" sz="1600" smtClean="0"/>
              <a:t>Light Source: LED, VCSEL*</a:t>
            </a:r>
          </a:p>
          <a:p>
            <a:pPr lvl="2" eaLnBrk="1" hangingPunct="1">
              <a:lnSpc>
                <a:spcPct val="90000"/>
              </a:lnSpc>
            </a:pPr>
            <a:r>
              <a:rPr lang="en-US" altLang="en-US" sz="1200" smtClean="0"/>
              <a:t>* Vertical Cavity Surface Emitting Laser</a:t>
            </a:r>
          </a:p>
          <a:p>
            <a:pPr eaLnBrk="1" hangingPunct="1">
              <a:lnSpc>
                <a:spcPct val="90000"/>
              </a:lnSpc>
            </a:pPr>
            <a:r>
              <a:rPr lang="en-US" altLang="en-US" sz="2000" smtClean="0"/>
              <a:t>It is dominant in LANs</a:t>
            </a:r>
          </a:p>
        </p:txBody>
      </p:sp>
      <p:grpSp>
        <p:nvGrpSpPr>
          <p:cNvPr id="23559" name="Group 29"/>
          <p:cNvGrpSpPr>
            <a:grpSpLocks/>
          </p:cNvGrpSpPr>
          <p:nvPr/>
        </p:nvGrpSpPr>
        <p:grpSpPr bwMode="auto">
          <a:xfrm>
            <a:off x="838200" y="1660525"/>
            <a:ext cx="7593013" cy="1768475"/>
            <a:chOff x="240" y="1046"/>
            <a:chExt cx="5238" cy="1344"/>
          </a:xfrm>
        </p:grpSpPr>
        <p:grpSp>
          <p:nvGrpSpPr>
            <p:cNvPr id="23561" name="Group 4"/>
            <p:cNvGrpSpPr>
              <a:grpSpLocks/>
            </p:cNvGrpSpPr>
            <p:nvPr/>
          </p:nvGrpSpPr>
          <p:grpSpPr bwMode="auto">
            <a:xfrm>
              <a:off x="240" y="1238"/>
              <a:ext cx="960" cy="960"/>
              <a:chOff x="240" y="2064"/>
              <a:chExt cx="960" cy="960"/>
            </a:xfrm>
          </p:grpSpPr>
          <p:sp>
            <p:nvSpPr>
              <p:cNvPr id="23584" name="Rectangle 5"/>
              <p:cNvSpPr>
                <a:spLocks noChangeArrowheads="1"/>
              </p:cNvSpPr>
              <p:nvPr/>
            </p:nvSpPr>
            <p:spPr bwMode="auto">
              <a:xfrm>
                <a:off x="240" y="2064"/>
                <a:ext cx="720" cy="96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lgn="ctr" eaLnBrk="1" hangingPunct="1">
                  <a:spcBef>
                    <a:spcPct val="0"/>
                  </a:spcBef>
                  <a:buClrTx/>
                  <a:buSzTx/>
                  <a:buFontTx/>
                  <a:buNone/>
                </a:pPr>
                <a:r>
                  <a:rPr lang="en-US" altLang="en-US" sz="2000">
                    <a:latin typeface="Arial" panose="020B0604020202020204" pitchFamily="34" charset="0"/>
                  </a:rPr>
                  <a:t>Light</a:t>
                </a:r>
              </a:p>
              <a:p>
                <a:pPr algn="ctr" eaLnBrk="1" hangingPunct="1">
                  <a:spcBef>
                    <a:spcPct val="0"/>
                  </a:spcBef>
                  <a:buClrTx/>
                  <a:buSzTx/>
                  <a:buFontTx/>
                  <a:buNone/>
                </a:pPr>
                <a:r>
                  <a:rPr lang="en-US" altLang="en-US" sz="2000">
                    <a:latin typeface="Arial" panose="020B0604020202020204" pitchFamily="34" charset="0"/>
                  </a:rPr>
                  <a:t>Source</a:t>
                </a:r>
              </a:p>
              <a:p>
                <a:pPr algn="ctr" eaLnBrk="1" hangingPunct="1">
                  <a:spcBef>
                    <a:spcPct val="0"/>
                  </a:spcBef>
                  <a:buClrTx/>
                  <a:buSzTx/>
                  <a:buFontTx/>
                  <a:buNone/>
                </a:pPr>
                <a:r>
                  <a:rPr lang="en-US" altLang="en-US" sz="2000">
                    <a:latin typeface="Arial" panose="020B0604020202020204" pitchFamily="34" charset="0"/>
                  </a:rPr>
                  <a:t>(LED or</a:t>
                </a:r>
              </a:p>
              <a:p>
                <a:pPr algn="ctr" eaLnBrk="1" hangingPunct="1">
                  <a:spcBef>
                    <a:spcPct val="0"/>
                  </a:spcBef>
                  <a:buClrTx/>
                  <a:buSzTx/>
                  <a:buFontTx/>
                  <a:buNone/>
                </a:pPr>
                <a:r>
                  <a:rPr lang="en-US" altLang="en-US" sz="2000">
                    <a:latin typeface="Arial" panose="020B0604020202020204" pitchFamily="34" charset="0"/>
                  </a:rPr>
                  <a:t>Laser)</a:t>
                </a:r>
              </a:p>
            </p:txBody>
          </p:sp>
          <p:sp>
            <p:nvSpPr>
              <p:cNvPr id="23585" name="Rectangle 6"/>
              <p:cNvSpPr>
                <a:spLocks noChangeArrowheads="1"/>
              </p:cNvSpPr>
              <p:nvPr/>
            </p:nvSpPr>
            <p:spPr bwMode="auto">
              <a:xfrm>
                <a:off x="960" y="2352"/>
                <a:ext cx="240" cy="384"/>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endParaRPr lang="en-US" altLang="en-US" sz="2400"/>
              </a:p>
            </p:txBody>
          </p:sp>
        </p:grpSp>
        <p:sp>
          <p:nvSpPr>
            <p:cNvPr id="23562" name="Text Box 7"/>
            <p:cNvSpPr txBox="1">
              <a:spLocks noChangeArrowheads="1"/>
            </p:cNvSpPr>
            <p:nvPr/>
          </p:nvSpPr>
          <p:spPr bwMode="auto">
            <a:xfrm>
              <a:off x="4838" y="1533"/>
              <a:ext cx="507"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n-US" altLang="en-US" sz="2000">
                  <a:latin typeface="Arial" panose="020B0604020202020204" pitchFamily="34" charset="0"/>
                </a:rPr>
                <a:t>Core</a:t>
              </a:r>
            </a:p>
          </p:txBody>
        </p:sp>
        <p:sp>
          <p:nvSpPr>
            <p:cNvPr id="23563" name="Text Box 8"/>
            <p:cNvSpPr txBox="1">
              <a:spLocks noChangeArrowheads="1"/>
            </p:cNvSpPr>
            <p:nvPr/>
          </p:nvSpPr>
          <p:spPr bwMode="auto">
            <a:xfrm>
              <a:off x="4913" y="2055"/>
              <a:ext cx="565" cy="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n-US" altLang="en-US" sz="2000">
                  <a:latin typeface="Arial" panose="020B0604020202020204" pitchFamily="34" charset="0"/>
                </a:rPr>
                <a:t>Mode</a:t>
              </a:r>
            </a:p>
          </p:txBody>
        </p:sp>
        <p:sp>
          <p:nvSpPr>
            <p:cNvPr id="23564" name="Line 9"/>
            <p:cNvSpPr>
              <a:spLocks noChangeShapeType="1"/>
            </p:cNvSpPr>
            <p:nvPr/>
          </p:nvSpPr>
          <p:spPr bwMode="auto">
            <a:xfrm flipH="1">
              <a:off x="4656" y="1670"/>
              <a:ext cx="19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nvGrpSpPr>
            <p:cNvPr id="23565" name="Group 10"/>
            <p:cNvGrpSpPr>
              <a:grpSpLocks/>
            </p:cNvGrpSpPr>
            <p:nvPr/>
          </p:nvGrpSpPr>
          <p:grpSpPr bwMode="auto">
            <a:xfrm>
              <a:off x="1200" y="1046"/>
              <a:ext cx="3456" cy="1344"/>
              <a:chOff x="1104" y="1488"/>
              <a:chExt cx="3744" cy="1344"/>
            </a:xfrm>
          </p:grpSpPr>
          <p:sp>
            <p:nvSpPr>
              <p:cNvPr id="23567" name="Rectangle 11"/>
              <p:cNvSpPr>
                <a:spLocks noChangeArrowheads="1"/>
              </p:cNvSpPr>
              <p:nvPr/>
            </p:nvSpPr>
            <p:spPr bwMode="auto">
              <a:xfrm>
                <a:off x="1248" y="1776"/>
                <a:ext cx="3600" cy="768"/>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endParaRPr lang="en-US" altLang="en-US" sz="2400"/>
              </a:p>
            </p:txBody>
          </p:sp>
          <p:sp>
            <p:nvSpPr>
              <p:cNvPr id="23568" name="Rectangle 12"/>
              <p:cNvSpPr>
                <a:spLocks noChangeArrowheads="1"/>
              </p:cNvSpPr>
              <p:nvPr/>
            </p:nvSpPr>
            <p:spPr bwMode="auto">
              <a:xfrm>
                <a:off x="1248" y="1488"/>
                <a:ext cx="3600"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endParaRPr lang="en-US" altLang="en-US" sz="2400"/>
              </a:p>
            </p:txBody>
          </p:sp>
          <p:sp>
            <p:nvSpPr>
              <p:cNvPr id="23569" name="Rectangle 13"/>
              <p:cNvSpPr>
                <a:spLocks noChangeArrowheads="1"/>
              </p:cNvSpPr>
              <p:nvPr/>
            </p:nvSpPr>
            <p:spPr bwMode="auto">
              <a:xfrm>
                <a:off x="1248" y="2544"/>
                <a:ext cx="3600" cy="28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endParaRPr lang="en-US" altLang="en-US" sz="2400"/>
              </a:p>
            </p:txBody>
          </p:sp>
          <p:sp>
            <p:nvSpPr>
              <p:cNvPr id="23570" name="Line 14"/>
              <p:cNvSpPr>
                <a:spLocks noChangeShapeType="1"/>
              </p:cNvSpPr>
              <p:nvPr/>
            </p:nvSpPr>
            <p:spPr bwMode="auto">
              <a:xfrm>
                <a:off x="1104" y="2208"/>
                <a:ext cx="1536" cy="288"/>
              </a:xfrm>
              <a:prstGeom prst="line">
                <a:avLst/>
              </a:prstGeom>
              <a:noFill/>
              <a:ln w="38100">
                <a:solidFill>
                  <a:srgbClr val="666699"/>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3571" name="Line 15"/>
              <p:cNvSpPr>
                <a:spLocks noChangeShapeType="1"/>
              </p:cNvSpPr>
              <p:nvPr/>
            </p:nvSpPr>
            <p:spPr bwMode="auto">
              <a:xfrm flipV="1">
                <a:off x="2640" y="1968"/>
                <a:ext cx="1680" cy="528"/>
              </a:xfrm>
              <a:prstGeom prst="line">
                <a:avLst/>
              </a:prstGeom>
              <a:noFill/>
              <a:ln w="38100">
                <a:solidFill>
                  <a:srgbClr val="6666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nvGrpSpPr>
              <p:cNvPr id="23572" name="Group 16"/>
              <p:cNvGrpSpPr>
                <a:grpSpLocks/>
              </p:cNvGrpSpPr>
              <p:nvPr/>
            </p:nvGrpSpPr>
            <p:grpSpPr bwMode="auto">
              <a:xfrm>
                <a:off x="1104" y="1824"/>
                <a:ext cx="3600" cy="720"/>
                <a:chOff x="1200" y="2208"/>
                <a:chExt cx="3600" cy="720"/>
              </a:xfrm>
            </p:grpSpPr>
            <p:sp>
              <p:nvSpPr>
                <p:cNvPr id="23581" name="Line 17"/>
                <p:cNvSpPr>
                  <a:spLocks noChangeShapeType="1"/>
                </p:cNvSpPr>
                <p:nvPr/>
              </p:nvSpPr>
              <p:spPr bwMode="auto">
                <a:xfrm>
                  <a:off x="1200" y="2640"/>
                  <a:ext cx="720" cy="288"/>
                </a:xfrm>
                <a:prstGeom prst="line">
                  <a:avLst/>
                </a:prstGeom>
                <a:noFill/>
                <a:ln w="38100">
                  <a:solidFill>
                    <a:srgbClr val="666699"/>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3582" name="Line 18"/>
                <p:cNvSpPr>
                  <a:spLocks noChangeShapeType="1"/>
                </p:cNvSpPr>
                <p:nvPr/>
              </p:nvSpPr>
              <p:spPr bwMode="auto">
                <a:xfrm flipV="1">
                  <a:off x="1920" y="2208"/>
                  <a:ext cx="1440" cy="720"/>
                </a:xfrm>
                <a:prstGeom prst="line">
                  <a:avLst/>
                </a:prstGeom>
                <a:noFill/>
                <a:ln w="38100">
                  <a:solidFill>
                    <a:srgbClr val="666699"/>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3583" name="Line 19"/>
                <p:cNvSpPr>
                  <a:spLocks noChangeShapeType="1"/>
                </p:cNvSpPr>
                <p:nvPr/>
              </p:nvSpPr>
              <p:spPr bwMode="auto">
                <a:xfrm>
                  <a:off x="3360" y="2208"/>
                  <a:ext cx="1440" cy="480"/>
                </a:xfrm>
                <a:prstGeom prst="line">
                  <a:avLst/>
                </a:prstGeom>
                <a:noFill/>
                <a:ln w="38100">
                  <a:solidFill>
                    <a:srgbClr val="6666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nvGrpSpPr>
              <p:cNvPr id="23573" name="Group 20"/>
              <p:cNvGrpSpPr>
                <a:grpSpLocks/>
              </p:cNvGrpSpPr>
              <p:nvPr/>
            </p:nvGrpSpPr>
            <p:grpSpPr bwMode="auto">
              <a:xfrm>
                <a:off x="1104" y="1824"/>
                <a:ext cx="3312" cy="624"/>
                <a:chOff x="1200" y="2208"/>
                <a:chExt cx="3312" cy="624"/>
              </a:xfrm>
            </p:grpSpPr>
            <p:sp>
              <p:nvSpPr>
                <p:cNvPr id="23579" name="Line 21"/>
                <p:cNvSpPr>
                  <a:spLocks noChangeShapeType="1"/>
                </p:cNvSpPr>
                <p:nvPr/>
              </p:nvSpPr>
              <p:spPr bwMode="auto">
                <a:xfrm flipV="1">
                  <a:off x="1200" y="2208"/>
                  <a:ext cx="1296" cy="336"/>
                </a:xfrm>
                <a:prstGeom prst="line">
                  <a:avLst/>
                </a:prstGeom>
                <a:noFill/>
                <a:ln w="38100">
                  <a:solidFill>
                    <a:srgbClr val="666699"/>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3580" name="Line 22"/>
                <p:cNvSpPr>
                  <a:spLocks noChangeShapeType="1"/>
                </p:cNvSpPr>
                <p:nvPr/>
              </p:nvSpPr>
              <p:spPr bwMode="auto">
                <a:xfrm>
                  <a:off x="2496" y="2208"/>
                  <a:ext cx="2016" cy="624"/>
                </a:xfrm>
                <a:prstGeom prst="line">
                  <a:avLst/>
                </a:prstGeom>
                <a:noFill/>
                <a:ln w="38100">
                  <a:solidFill>
                    <a:srgbClr val="666699"/>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sp>
            <p:nvSpPr>
              <p:cNvPr id="23574" name="Line 23"/>
              <p:cNvSpPr>
                <a:spLocks noChangeShapeType="1"/>
              </p:cNvSpPr>
              <p:nvPr/>
            </p:nvSpPr>
            <p:spPr bwMode="auto">
              <a:xfrm>
                <a:off x="1104" y="2160"/>
                <a:ext cx="3696" cy="0"/>
              </a:xfrm>
              <a:prstGeom prst="line">
                <a:avLst/>
              </a:prstGeom>
              <a:noFill/>
              <a:ln w="57150">
                <a:solidFill>
                  <a:srgbClr val="339ACD"/>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nvGrpSpPr>
              <p:cNvPr id="23575" name="Group 24"/>
              <p:cNvGrpSpPr>
                <a:grpSpLocks/>
              </p:cNvGrpSpPr>
              <p:nvPr/>
            </p:nvGrpSpPr>
            <p:grpSpPr bwMode="auto">
              <a:xfrm>
                <a:off x="1104" y="1824"/>
                <a:ext cx="3696" cy="672"/>
                <a:chOff x="1200" y="2208"/>
                <a:chExt cx="3696" cy="672"/>
              </a:xfrm>
            </p:grpSpPr>
            <p:sp>
              <p:nvSpPr>
                <p:cNvPr id="23576" name="Line 25"/>
                <p:cNvSpPr>
                  <a:spLocks noChangeShapeType="1"/>
                </p:cNvSpPr>
                <p:nvPr/>
              </p:nvSpPr>
              <p:spPr bwMode="auto">
                <a:xfrm flipV="1">
                  <a:off x="1200" y="2208"/>
                  <a:ext cx="624" cy="288"/>
                </a:xfrm>
                <a:prstGeom prst="line">
                  <a:avLst/>
                </a:prstGeom>
                <a:noFill/>
                <a:ln w="7620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3577" name="Line 26"/>
                <p:cNvSpPr>
                  <a:spLocks noChangeShapeType="1"/>
                </p:cNvSpPr>
                <p:nvPr/>
              </p:nvSpPr>
              <p:spPr bwMode="auto">
                <a:xfrm>
                  <a:off x="1824" y="2208"/>
                  <a:ext cx="1872" cy="672"/>
                </a:xfrm>
                <a:prstGeom prst="line">
                  <a:avLst/>
                </a:prstGeom>
                <a:noFill/>
                <a:ln w="7620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3578" name="Line 27"/>
                <p:cNvSpPr>
                  <a:spLocks noChangeShapeType="1"/>
                </p:cNvSpPr>
                <p:nvPr/>
              </p:nvSpPr>
              <p:spPr bwMode="auto">
                <a:xfrm flipV="1">
                  <a:off x="3696" y="2400"/>
                  <a:ext cx="1200" cy="480"/>
                </a:xfrm>
                <a:prstGeom prst="line">
                  <a:avLst/>
                </a:prstGeom>
                <a:noFill/>
                <a:ln w="762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sp>
          <p:nvSpPr>
            <p:cNvPr id="23566" name="Line 28"/>
            <p:cNvSpPr>
              <a:spLocks noChangeShapeType="1"/>
            </p:cNvSpPr>
            <p:nvPr/>
          </p:nvSpPr>
          <p:spPr bwMode="auto">
            <a:xfrm flipH="1" flipV="1">
              <a:off x="4032" y="1824"/>
              <a:ext cx="864" cy="33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402560" y="4341600"/>
              <a:ext cx="7024680" cy="1717560"/>
            </p14:xfrm>
          </p:contentPart>
        </mc:Choice>
        <mc:Fallback>
          <p:pic>
            <p:nvPicPr>
              <p:cNvPr id="2" name="Ink 1"/>
              <p:cNvPicPr/>
              <p:nvPr/>
            </p:nvPicPr>
            <p:blipFill>
              <a:blip r:embed="rId4"/>
              <a:stretch>
                <a:fillRect/>
              </a:stretch>
            </p:blipFill>
            <p:spPr>
              <a:xfrm>
                <a:off x="1396440" y="4336200"/>
                <a:ext cx="7036920" cy="17290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81027">
                                            <p:txEl>
                                              <p:pRg st="6" end="6"/>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81027">
                                            <p:txEl>
                                              <p:pRg st="7" end="7"/>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81027">
                                            <p:txEl>
                                              <p:pRg st="8" end="8"/>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281027">
                                            <p:txEl>
                                              <p:pRg st="12" end="1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281027">
                                            <p:txEl>
                                              <p:pRg st="9" end="9"/>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281027">
                                            <p:txEl>
                                              <p:pRg st="10" end="1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281027">
                                            <p:txEl>
                                              <p:pRg st="11" end="11"/>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28102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Date Placeholder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endParaRPr lang="en-US" altLang="en-US" sz="1400" smtClean="0"/>
          </a:p>
        </p:txBody>
      </p:sp>
      <p:sp>
        <p:nvSpPr>
          <p:cNvPr id="25603" name="Footer Placeholder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r>
              <a:rPr lang="en-US" altLang="en-US" sz="1400" smtClean="0"/>
              <a:t>CISC 250 Class Notes</a:t>
            </a:r>
          </a:p>
        </p:txBody>
      </p:sp>
      <p:sp>
        <p:nvSpPr>
          <p:cNvPr id="25604"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fld id="{8E6D9F75-43A2-4F5B-9C06-E4AA6BCF1210}" type="slidenum">
              <a:rPr lang="en-US" altLang="en-US" sz="1400" smtClean="0"/>
              <a:pPr>
                <a:spcBef>
                  <a:spcPct val="0"/>
                </a:spcBef>
                <a:buClrTx/>
                <a:buSzTx/>
                <a:buFontTx/>
                <a:buNone/>
              </a:pPr>
              <a:t>14</a:t>
            </a:fld>
            <a:endParaRPr lang="en-US" altLang="en-US" sz="1400" smtClean="0"/>
          </a:p>
        </p:txBody>
      </p:sp>
      <p:sp>
        <p:nvSpPr>
          <p:cNvPr id="25605" name="Rectangle 2"/>
          <p:cNvSpPr>
            <a:spLocks noGrp="1" noChangeArrowheads="1"/>
          </p:cNvSpPr>
          <p:nvPr>
            <p:ph type="title"/>
          </p:nvPr>
        </p:nvSpPr>
        <p:spPr/>
        <p:txBody>
          <a:bodyPr/>
          <a:lstStyle/>
          <a:p>
            <a:pPr eaLnBrk="1" hangingPunct="1"/>
            <a:r>
              <a:rPr lang="en-US" altLang="en-US" smtClean="0"/>
              <a:t>Single-Mode Fiber</a:t>
            </a:r>
          </a:p>
        </p:txBody>
      </p:sp>
      <p:sp>
        <p:nvSpPr>
          <p:cNvPr id="1283075" name="Rectangle 3"/>
          <p:cNvSpPr>
            <a:spLocks noGrp="1" noChangeArrowheads="1"/>
          </p:cNvSpPr>
          <p:nvPr>
            <p:ph type="body" sz="half" idx="2"/>
          </p:nvPr>
        </p:nvSpPr>
        <p:spPr>
          <a:xfrm>
            <a:off x="990600" y="3200400"/>
            <a:ext cx="7848600" cy="3048000"/>
          </a:xfrm>
        </p:spPr>
        <p:txBody>
          <a:bodyPr/>
          <a:lstStyle/>
          <a:p>
            <a:pPr eaLnBrk="1" hangingPunct="1"/>
            <a:r>
              <a:rPr lang="en-US" altLang="en-US" sz="2400" smtClean="0"/>
              <a:t>Core is so thin that only one mode can propagate.</a:t>
            </a:r>
          </a:p>
          <a:p>
            <a:pPr eaLnBrk="1" hangingPunct="1"/>
            <a:r>
              <a:rPr lang="en-US" altLang="en-US" sz="2400" smtClean="0"/>
              <a:t>No modal dispersion, so can span long distances without distortion.</a:t>
            </a:r>
          </a:p>
          <a:p>
            <a:pPr lvl="1" eaLnBrk="1" hangingPunct="1"/>
            <a:r>
              <a:rPr lang="en-US" altLang="en-US" sz="2000" smtClean="0"/>
              <a:t>Speed: +10 Gb/s</a:t>
            </a:r>
          </a:p>
          <a:p>
            <a:pPr lvl="1" eaLnBrk="1" hangingPunct="1"/>
            <a:r>
              <a:rPr lang="en-US" altLang="en-US" sz="2000" smtClean="0"/>
              <a:t>Distance: 80+ km (50+ mi.) </a:t>
            </a:r>
          </a:p>
          <a:p>
            <a:pPr lvl="1" eaLnBrk="1" hangingPunct="1"/>
            <a:r>
              <a:rPr lang="en-US" altLang="en-US" sz="2000" smtClean="0"/>
              <a:t>Light Source: Laser</a:t>
            </a:r>
          </a:p>
          <a:p>
            <a:pPr eaLnBrk="1" hangingPunct="1"/>
            <a:r>
              <a:rPr lang="en-US" altLang="en-US" sz="2400" smtClean="0"/>
              <a:t>Expensive, so rarely used in LANs. Popular in WANs</a:t>
            </a:r>
          </a:p>
        </p:txBody>
      </p:sp>
      <p:grpSp>
        <p:nvGrpSpPr>
          <p:cNvPr id="25607" name="Group 16"/>
          <p:cNvGrpSpPr>
            <a:grpSpLocks/>
          </p:cNvGrpSpPr>
          <p:nvPr/>
        </p:nvGrpSpPr>
        <p:grpSpPr bwMode="auto">
          <a:xfrm>
            <a:off x="968375" y="1371600"/>
            <a:ext cx="7461250" cy="1544638"/>
            <a:chOff x="175" y="1296"/>
            <a:chExt cx="5696" cy="960"/>
          </a:xfrm>
        </p:grpSpPr>
        <p:sp>
          <p:nvSpPr>
            <p:cNvPr id="25609" name="Rectangle 4"/>
            <p:cNvSpPr>
              <a:spLocks noChangeArrowheads="1"/>
            </p:cNvSpPr>
            <p:nvPr/>
          </p:nvSpPr>
          <p:spPr bwMode="auto">
            <a:xfrm>
              <a:off x="1296" y="1584"/>
              <a:ext cx="3600" cy="672"/>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endParaRPr lang="en-US" altLang="en-US" sz="2400"/>
            </a:p>
          </p:txBody>
        </p:sp>
        <p:sp>
          <p:nvSpPr>
            <p:cNvPr id="25610" name="Rectangle 5"/>
            <p:cNvSpPr>
              <a:spLocks noChangeArrowheads="1"/>
            </p:cNvSpPr>
            <p:nvPr/>
          </p:nvSpPr>
          <p:spPr bwMode="auto">
            <a:xfrm>
              <a:off x="1296" y="1808"/>
              <a:ext cx="3600" cy="224"/>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endParaRPr lang="en-US" altLang="en-US" sz="2400"/>
            </a:p>
          </p:txBody>
        </p:sp>
        <p:sp>
          <p:nvSpPr>
            <p:cNvPr id="25611" name="Rectangle 6"/>
            <p:cNvSpPr>
              <a:spLocks noChangeArrowheads="1"/>
            </p:cNvSpPr>
            <p:nvPr/>
          </p:nvSpPr>
          <p:spPr bwMode="auto">
            <a:xfrm>
              <a:off x="192" y="1718"/>
              <a:ext cx="720" cy="384"/>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lgn="ctr" eaLnBrk="1" hangingPunct="1">
                <a:spcBef>
                  <a:spcPct val="0"/>
                </a:spcBef>
                <a:buClrTx/>
                <a:buSzTx/>
                <a:buFontTx/>
                <a:buNone/>
              </a:pPr>
              <a:endParaRPr lang="en-US" altLang="en-US" sz="2000">
                <a:latin typeface="Arial" panose="020B0604020202020204" pitchFamily="34" charset="0"/>
              </a:endParaRPr>
            </a:p>
            <a:p>
              <a:pPr algn="ctr" eaLnBrk="1" hangingPunct="1">
                <a:spcBef>
                  <a:spcPct val="0"/>
                </a:spcBef>
                <a:buClrTx/>
                <a:buSzTx/>
                <a:buFontTx/>
                <a:buNone/>
              </a:pPr>
              <a:endParaRPr lang="en-US" altLang="en-US" sz="2000">
                <a:latin typeface="Arial" panose="020B0604020202020204" pitchFamily="34" charset="0"/>
              </a:endParaRPr>
            </a:p>
          </p:txBody>
        </p:sp>
        <p:sp>
          <p:nvSpPr>
            <p:cNvPr id="25612" name="Rectangle 7"/>
            <p:cNvSpPr>
              <a:spLocks noChangeArrowheads="1"/>
            </p:cNvSpPr>
            <p:nvPr/>
          </p:nvSpPr>
          <p:spPr bwMode="auto">
            <a:xfrm>
              <a:off x="912" y="1829"/>
              <a:ext cx="240" cy="151"/>
            </a:xfrm>
            <a:prstGeom prst="rect">
              <a:avLst/>
            </a:prstGeom>
            <a:solidFill>
              <a:srgbClr val="339ACD"/>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endParaRPr lang="en-US" altLang="en-US" sz="2400"/>
            </a:p>
          </p:txBody>
        </p:sp>
        <p:sp>
          <p:nvSpPr>
            <p:cNvPr id="25613" name="Text Box 8"/>
            <p:cNvSpPr txBox="1">
              <a:spLocks noChangeArrowheads="1"/>
            </p:cNvSpPr>
            <p:nvPr/>
          </p:nvSpPr>
          <p:spPr bwMode="auto">
            <a:xfrm>
              <a:off x="175" y="1669"/>
              <a:ext cx="755" cy="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lgn="ctr" eaLnBrk="1" hangingPunct="1">
                <a:spcBef>
                  <a:spcPct val="0"/>
                </a:spcBef>
                <a:buClrTx/>
                <a:buSzTx/>
                <a:buFontTx/>
                <a:buNone/>
              </a:pPr>
              <a:r>
                <a:rPr lang="en-US" altLang="en-US" sz="2000">
                  <a:latin typeface="Arial" panose="020B0604020202020204" pitchFamily="34" charset="0"/>
                </a:rPr>
                <a:t>Light</a:t>
              </a:r>
            </a:p>
            <a:p>
              <a:pPr algn="ctr" eaLnBrk="1" hangingPunct="1">
                <a:spcBef>
                  <a:spcPct val="0"/>
                </a:spcBef>
                <a:buClrTx/>
                <a:buSzTx/>
                <a:buFontTx/>
                <a:buNone/>
              </a:pPr>
              <a:r>
                <a:rPr lang="en-US" altLang="en-US" sz="2000">
                  <a:latin typeface="Arial" panose="020B0604020202020204" pitchFamily="34" charset="0"/>
                </a:rPr>
                <a:t>Source</a:t>
              </a:r>
            </a:p>
          </p:txBody>
        </p:sp>
        <p:sp>
          <p:nvSpPr>
            <p:cNvPr id="25614" name="Text Box 9"/>
            <p:cNvSpPr txBox="1">
              <a:spLocks noChangeArrowheads="1"/>
            </p:cNvSpPr>
            <p:nvPr/>
          </p:nvSpPr>
          <p:spPr bwMode="auto">
            <a:xfrm>
              <a:off x="4963" y="1296"/>
              <a:ext cx="908" cy="24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n-US" altLang="en-US" sz="2000">
                  <a:latin typeface="Arial" panose="020B0604020202020204" pitchFamily="34" charset="0"/>
                </a:rPr>
                <a:t>Cladding</a:t>
              </a:r>
            </a:p>
          </p:txBody>
        </p:sp>
        <p:sp>
          <p:nvSpPr>
            <p:cNvPr id="25615" name="Line 10"/>
            <p:cNvSpPr>
              <a:spLocks noChangeShapeType="1"/>
            </p:cNvSpPr>
            <p:nvPr/>
          </p:nvSpPr>
          <p:spPr bwMode="auto">
            <a:xfrm flipH="1">
              <a:off x="4944" y="1536"/>
              <a:ext cx="336" cy="144"/>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5616" name="Text Box 11"/>
            <p:cNvSpPr txBox="1">
              <a:spLocks noChangeArrowheads="1"/>
            </p:cNvSpPr>
            <p:nvPr/>
          </p:nvSpPr>
          <p:spPr bwMode="auto">
            <a:xfrm>
              <a:off x="5126" y="1775"/>
              <a:ext cx="561" cy="24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n-US" altLang="en-US" sz="2000">
                  <a:latin typeface="Arial" panose="020B0604020202020204" pitchFamily="34" charset="0"/>
                </a:rPr>
                <a:t>Core</a:t>
              </a:r>
            </a:p>
          </p:txBody>
        </p:sp>
        <p:sp>
          <p:nvSpPr>
            <p:cNvPr id="25617" name="Line 12"/>
            <p:cNvSpPr>
              <a:spLocks noChangeShapeType="1"/>
            </p:cNvSpPr>
            <p:nvPr/>
          </p:nvSpPr>
          <p:spPr bwMode="auto">
            <a:xfrm flipH="1">
              <a:off x="4944" y="1913"/>
              <a:ext cx="19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5618" name="Line 13"/>
            <p:cNvSpPr>
              <a:spLocks noChangeShapeType="1"/>
            </p:cNvSpPr>
            <p:nvPr/>
          </p:nvSpPr>
          <p:spPr bwMode="auto">
            <a:xfrm>
              <a:off x="1104" y="1920"/>
              <a:ext cx="3792" cy="0"/>
            </a:xfrm>
            <a:prstGeom prst="line">
              <a:avLst/>
            </a:prstGeom>
            <a:noFill/>
            <a:ln w="38100">
              <a:solidFill>
                <a:srgbClr val="339ACD"/>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25619" name="Text Box 14"/>
            <p:cNvSpPr txBox="1">
              <a:spLocks noChangeArrowheads="1"/>
            </p:cNvSpPr>
            <p:nvPr/>
          </p:nvSpPr>
          <p:spPr bwMode="auto">
            <a:xfrm>
              <a:off x="3218" y="1333"/>
              <a:ext cx="1219"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n-US" altLang="en-US" sz="2000">
                  <a:latin typeface="Arial" panose="020B0604020202020204" pitchFamily="34" charset="0"/>
                </a:rPr>
                <a:t>Single Mode</a:t>
              </a:r>
            </a:p>
          </p:txBody>
        </p:sp>
        <p:sp>
          <p:nvSpPr>
            <p:cNvPr id="25620" name="Line 15"/>
            <p:cNvSpPr>
              <a:spLocks noChangeShapeType="1"/>
            </p:cNvSpPr>
            <p:nvPr/>
          </p:nvSpPr>
          <p:spPr bwMode="auto">
            <a:xfrm>
              <a:off x="3708" y="1536"/>
              <a:ext cx="0" cy="336"/>
            </a:xfrm>
            <a:prstGeom prst="line">
              <a:avLst/>
            </a:prstGeom>
            <a:noFill/>
            <a:ln w="28575">
              <a:solidFill>
                <a:srgbClr val="339ACD"/>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4659120" y="3603240"/>
              <a:ext cx="4178520" cy="1762560"/>
            </p14:xfrm>
          </p:contentPart>
        </mc:Choice>
        <mc:Fallback>
          <p:pic>
            <p:nvPicPr>
              <p:cNvPr id="2" name="Ink 1"/>
              <p:cNvPicPr/>
              <p:nvPr/>
            </p:nvPicPr>
            <p:blipFill>
              <a:blip r:embed="rId4"/>
              <a:stretch>
                <a:fillRect/>
              </a:stretch>
            </p:blipFill>
            <p:spPr>
              <a:xfrm>
                <a:off x="4652280" y="3596400"/>
                <a:ext cx="4192200" cy="177624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830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8307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8307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28307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283075">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28307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smtClean="0"/>
              <a:t>Connectors</a:t>
            </a:r>
          </a:p>
        </p:txBody>
      </p:sp>
      <p:sp>
        <p:nvSpPr>
          <p:cNvPr id="27651" name="Rectangle 3"/>
          <p:cNvSpPr>
            <a:spLocks noGrp="1" noChangeArrowheads="1"/>
          </p:cNvSpPr>
          <p:nvPr>
            <p:ph type="body" idx="1"/>
          </p:nvPr>
        </p:nvSpPr>
        <p:spPr>
          <a:xfrm>
            <a:off x="762000" y="1371600"/>
            <a:ext cx="7772400" cy="4114800"/>
          </a:xfrm>
        </p:spPr>
        <p:txBody>
          <a:bodyPr/>
          <a:lstStyle/>
          <a:p>
            <a:r>
              <a:rPr lang="en-US" altLang="en-US" sz="2400" smtClean="0">
                <a:cs typeface="Times New Roman" panose="02020603050405020304" pitchFamily="18" charset="0"/>
              </a:rPr>
              <a:t>Connectors are used to connect fiber to panels or active devices.</a:t>
            </a:r>
            <a:r>
              <a:rPr lang="en-US" altLang="en-US" sz="2400" smtClean="0">
                <a:cs typeface="Arial" panose="020B0604020202020204" pitchFamily="34" charset="0"/>
              </a:rPr>
              <a:t> </a:t>
            </a:r>
          </a:p>
        </p:txBody>
      </p:sp>
      <p:sp>
        <p:nvSpPr>
          <p:cNvPr id="199687" name="Text Box 7"/>
          <p:cNvSpPr txBox="1">
            <a:spLocks noChangeArrowheads="1"/>
          </p:cNvSpPr>
          <p:nvPr/>
        </p:nvSpPr>
        <p:spPr bwMode="auto">
          <a:xfrm>
            <a:off x="1371600" y="5867400"/>
            <a:ext cx="18510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defRPr/>
            </a:pPr>
            <a:r>
              <a:rPr lang="en-US" sz="2000" b="1">
                <a:latin typeface="Arial" charset="0"/>
                <a:ea typeface="ＭＳ Ｐゴシック" charset="0"/>
              </a:rPr>
              <a:t>ST Connector</a:t>
            </a:r>
          </a:p>
        </p:txBody>
      </p:sp>
      <p:sp>
        <p:nvSpPr>
          <p:cNvPr id="199688" name="Text Box 8"/>
          <p:cNvSpPr txBox="1">
            <a:spLocks noChangeArrowheads="1"/>
          </p:cNvSpPr>
          <p:nvPr/>
        </p:nvSpPr>
        <p:spPr bwMode="auto">
          <a:xfrm>
            <a:off x="5638800" y="5867400"/>
            <a:ext cx="187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defRPr/>
            </a:pPr>
            <a:r>
              <a:rPr lang="en-US" sz="2000" b="1" dirty="0">
                <a:latin typeface="Arial" charset="0"/>
                <a:ea typeface="ＭＳ Ｐゴシック" charset="0"/>
              </a:rPr>
              <a:t>SC Connector</a:t>
            </a:r>
          </a:p>
        </p:txBody>
      </p:sp>
      <p:pic>
        <p:nvPicPr>
          <p:cNvPr id="10" name="Picture 4"/>
          <p:cNvPicPr>
            <a:picLocks noChangeAspect="1" noChangeArrowheads="1"/>
          </p:cNvPicPr>
          <p:nvPr/>
        </p:nvPicPr>
        <p:blipFill>
          <a:blip r:embed="rId3"/>
          <a:srcRect b="18942"/>
          <a:stretch>
            <a:fillRect/>
          </a:stretch>
        </p:blipFill>
        <p:spPr bwMode="auto">
          <a:xfrm>
            <a:off x="5067300" y="4038600"/>
            <a:ext cx="285750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1" name="Picture 6"/>
          <p:cNvPicPr>
            <a:picLocks noChangeAspect="1" noChangeArrowheads="1"/>
          </p:cNvPicPr>
          <p:nvPr/>
        </p:nvPicPr>
        <p:blipFill>
          <a:blip r:embed="rId4"/>
          <a:srcRect t="16162" b="23233"/>
          <a:stretch>
            <a:fillRect/>
          </a:stretch>
        </p:blipFill>
        <p:spPr bwMode="auto">
          <a:xfrm>
            <a:off x="990600" y="2209800"/>
            <a:ext cx="28575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2" name="Picture 8"/>
          <p:cNvPicPr>
            <a:picLocks noChangeAspect="1" noChangeArrowheads="1"/>
          </p:cNvPicPr>
          <p:nvPr/>
        </p:nvPicPr>
        <p:blipFill>
          <a:blip r:embed="rId5"/>
          <a:srcRect b="22705"/>
          <a:stretch>
            <a:fillRect/>
          </a:stretch>
        </p:blipFill>
        <p:spPr bwMode="auto">
          <a:xfrm>
            <a:off x="990600" y="4267200"/>
            <a:ext cx="285750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3" name="Text Box 8"/>
          <p:cNvSpPr txBox="1">
            <a:spLocks noChangeArrowheads="1"/>
          </p:cNvSpPr>
          <p:nvPr/>
        </p:nvSpPr>
        <p:spPr bwMode="auto">
          <a:xfrm>
            <a:off x="1371600" y="3505200"/>
            <a:ext cx="18796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defRPr/>
            </a:pPr>
            <a:r>
              <a:rPr lang="en-US" sz="2000" b="1" dirty="0">
                <a:latin typeface="Arial" charset="0"/>
                <a:ea typeface="ＭＳ Ｐゴシック" charset="0"/>
              </a:rPr>
              <a:t>LC Connector</a:t>
            </a:r>
          </a:p>
        </p:txBody>
      </p:sp>
      <p:pic>
        <p:nvPicPr>
          <p:cNvPr id="27658" name="Picture 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638800" y="2057400"/>
            <a:ext cx="16764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8"/>
          <p:cNvSpPr txBox="1">
            <a:spLocks noChangeArrowheads="1"/>
          </p:cNvSpPr>
          <p:nvPr/>
        </p:nvSpPr>
        <p:spPr bwMode="auto">
          <a:xfrm>
            <a:off x="5486400" y="3486150"/>
            <a:ext cx="20828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defRPr/>
            </a:pPr>
            <a:r>
              <a:rPr lang="en-US" sz="2000" b="1" dirty="0">
                <a:latin typeface="Arial" charset="0"/>
                <a:ea typeface="ＭＳ Ｐゴシック" charset="0"/>
              </a:rPr>
              <a:t>MTP Connector</a:t>
            </a:r>
          </a:p>
        </p:txBody>
      </p:sp>
      <mc:AlternateContent xmlns:mc="http://schemas.openxmlformats.org/markup-compatibility/2006">
        <mc:Choice xmlns:p14="http://schemas.microsoft.com/office/powerpoint/2010/main" Requires="p14">
          <p:contentPart p14:bwMode="auto" r:id="rId7">
            <p14:nvContentPartPr>
              <p14:cNvPr id="2" name="Ink 1"/>
              <p14:cNvContentPartPr/>
              <p14:nvPr/>
            </p14:nvContentPartPr>
            <p14:xfrm>
              <a:off x="5370840" y="3430800"/>
              <a:ext cx="2664360" cy="510840"/>
            </p14:xfrm>
          </p:contentPart>
        </mc:Choice>
        <mc:Fallback>
          <p:pic>
            <p:nvPicPr>
              <p:cNvPr id="2" name="Ink 1"/>
              <p:cNvPicPr/>
              <p:nvPr/>
            </p:nvPicPr>
            <p:blipFill>
              <a:blip r:embed="rId8"/>
              <a:stretch>
                <a:fillRect/>
              </a:stretch>
            </p:blipFill>
            <p:spPr>
              <a:xfrm>
                <a:off x="5362200" y="3422520"/>
                <a:ext cx="2682360" cy="528120"/>
              </a:xfrm>
              <a:prstGeom prst="rect">
                <a:avLst/>
              </a:prstGeom>
            </p:spPr>
          </p:pic>
        </mc:Fallback>
      </mc:AlternateContent>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endParaRPr lang="en-US" altLang="en-US" sz="1400" smtClean="0"/>
          </a:p>
        </p:txBody>
      </p:sp>
      <p:sp>
        <p:nvSpPr>
          <p:cNvPr id="29699"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r>
              <a:rPr lang="en-US" altLang="en-US" sz="1400" smtClean="0"/>
              <a:t>CISC 250 Class Notes</a:t>
            </a:r>
          </a:p>
        </p:txBody>
      </p:sp>
      <p:sp>
        <p:nvSpPr>
          <p:cNvPr id="2970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fld id="{99F1AB26-D78D-4404-B093-9D773E7D5378}" type="slidenum">
              <a:rPr lang="en-US" altLang="en-US" sz="1400" smtClean="0"/>
              <a:pPr>
                <a:spcBef>
                  <a:spcPct val="0"/>
                </a:spcBef>
                <a:buClrTx/>
                <a:buSzTx/>
                <a:buFontTx/>
                <a:buNone/>
              </a:pPr>
              <a:t>16</a:t>
            </a:fld>
            <a:endParaRPr lang="en-US" altLang="en-US" sz="1400" smtClean="0"/>
          </a:p>
        </p:txBody>
      </p:sp>
      <p:sp>
        <p:nvSpPr>
          <p:cNvPr id="29701" name="Rectangle 2"/>
          <p:cNvSpPr>
            <a:spLocks noGrp="1" noChangeArrowheads="1"/>
          </p:cNvSpPr>
          <p:nvPr>
            <p:ph type="title"/>
          </p:nvPr>
        </p:nvSpPr>
        <p:spPr/>
        <p:txBody>
          <a:bodyPr/>
          <a:lstStyle/>
          <a:p>
            <a:pPr eaLnBrk="1" hangingPunct="1"/>
            <a:r>
              <a:rPr lang="en-US" altLang="en-US" smtClean="0"/>
              <a:t>Advantages of Fiber</a:t>
            </a:r>
          </a:p>
        </p:txBody>
      </p:sp>
      <p:sp>
        <p:nvSpPr>
          <p:cNvPr id="1164291" name="Rectangle 3"/>
          <p:cNvSpPr>
            <a:spLocks noGrp="1" noChangeArrowheads="1"/>
          </p:cNvSpPr>
          <p:nvPr>
            <p:ph type="body" idx="1"/>
          </p:nvPr>
        </p:nvSpPr>
        <p:spPr/>
        <p:txBody>
          <a:bodyPr/>
          <a:lstStyle/>
          <a:p>
            <a:pPr eaLnBrk="1" hangingPunct="1"/>
            <a:r>
              <a:rPr lang="en-US" altLang="en-US" smtClean="0"/>
              <a:t>Secure (almost un-tappable)</a:t>
            </a:r>
          </a:p>
          <a:p>
            <a:pPr eaLnBrk="1" hangingPunct="1"/>
            <a:r>
              <a:rPr lang="en-US" altLang="en-US" smtClean="0"/>
              <a:t>Immune to EMI</a:t>
            </a:r>
          </a:p>
          <a:p>
            <a:pPr eaLnBrk="1" hangingPunct="1"/>
            <a:r>
              <a:rPr lang="en-US" altLang="en-US" smtClean="0"/>
              <a:t>Low error-rates</a:t>
            </a:r>
          </a:p>
          <a:p>
            <a:pPr eaLnBrk="1" hangingPunct="1"/>
            <a:r>
              <a:rPr lang="en-US" altLang="en-US" smtClean="0"/>
              <a:t>High bandwidth, great distance</a:t>
            </a:r>
          </a:p>
        </p:txBody>
      </p:sp>
      <p:pic>
        <p:nvPicPr>
          <p:cNvPr id="2970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4191000"/>
            <a:ext cx="2438400" cy="208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642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6429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6429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6429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endParaRPr lang="en-US" altLang="en-US" sz="1400" smtClean="0"/>
          </a:p>
        </p:txBody>
      </p:sp>
      <p:sp>
        <p:nvSpPr>
          <p:cNvPr id="30723"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r>
              <a:rPr lang="en-US" altLang="en-US" sz="1400" smtClean="0"/>
              <a:t>CISC 250 Class Notes</a:t>
            </a:r>
          </a:p>
        </p:txBody>
      </p:sp>
      <p:sp>
        <p:nvSpPr>
          <p:cNvPr id="3072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fld id="{E0D827C6-B231-4A9F-8C9C-64EB4F64E2E5}" type="slidenum">
              <a:rPr lang="en-US" altLang="en-US" sz="1400" smtClean="0"/>
              <a:pPr>
                <a:spcBef>
                  <a:spcPct val="0"/>
                </a:spcBef>
                <a:buClrTx/>
                <a:buSzTx/>
                <a:buFontTx/>
                <a:buNone/>
              </a:pPr>
              <a:t>17</a:t>
            </a:fld>
            <a:endParaRPr lang="en-US" altLang="en-US" sz="1400" smtClean="0"/>
          </a:p>
        </p:txBody>
      </p:sp>
      <p:sp>
        <p:nvSpPr>
          <p:cNvPr id="30725" name="Rectangle 2"/>
          <p:cNvSpPr>
            <a:spLocks noGrp="1" noChangeArrowheads="1"/>
          </p:cNvSpPr>
          <p:nvPr>
            <p:ph type="title"/>
          </p:nvPr>
        </p:nvSpPr>
        <p:spPr>
          <a:xfrm>
            <a:off x="1144588" y="533400"/>
            <a:ext cx="7770812" cy="762000"/>
          </a:xfrm>
        </p:spPr>
        <p:txBody>
          <a:bodyPr lIns="90000" tIns="46800" rIns="90000" bIns="46800"/>
          <a:lstStyle/>
          <a:p>
            <a:pPr defTabSz="449263" eaLnBrk="1" hangingPunct="1">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smtClean="0"/>
              <a:t>Structured Cabling</a:t>
            </a:r>
          </a:p>
        </p:txBody>
      </p:sp>
      <p:sp>
        <p:nvSpPr>
          <p:cNvPr id="30726" name="Rectangle 4"/>
          <p:cNvSpPr>
            <a:spLocks noGrp="1" noChangeArrowheads="1"/>
          </p:cNvSpPr>
          <p:nvPr>
            <p:ph type="body" idx="1"/>
          </p:nvPr>
        </p:nvSpPr>
        <p:spPr/>
        <p:txBody>
          <a:bodyPr/>
          <a:lstStyle/>
          <a:p>
            <a:pPr eaLnBrk="1" hangingPunct="1">
              <a:lnSpc>
                <a:spcPct val="90000"/>
              </a:lnSpc>
            </a:pPr>
            <a:r>
              <a:rPr lang="en-GB" altLang="en-US" sz="2800" dirty="0" smtClean="0"/>
              <a:t>ANSI/EIA/TIA standard: 568A/B/C.</a:t>
            </a:r>
          </a:p>
          <a:p>
            <a:pPr eaLnBrk="1" hangingPunct="1">
              <a:lnSpc>
                <a:spcPct val="90000"/>
              </a:lnSpc>
            </a:pPr>
            <a:r>
              <a:rPr lang="en-US" altLang="en-US" sz="2800" dirty="0" smtClean="0"/>
              <a:t>6 sub-systems in telecom wiring in commercial buildings</a:t>
            </a:r>
          </a:p>
          <a:p>
            <a:pPr lvl="1" eaLnBrk="1" hangingPunct="1">
              <a:lnSpc>
                <a:spcPct val="103000"/>
              </a:lnSpc>
            </a:pPr>
            <a:r>
              <a:rPr lang="en-GB" altLang="en-US" sz="2400" dirty="0" smtClean="0"/>
              <a:t>Entrance Facility</a:t>
            </a:r>
          </a:p>
          <a:p>
            <a:pPr lvl="1" eaLnBrk="1" hangingPunct="1">
              <a:lnSpc>
                <a:spcPct val="103000"/>
              </a:lnSpc>
            </a:pPr>
            <a:r>
              <a:rPr lang="en-GB" altLang="en-US" sz="2400" dirty="0" smtClean="0"/>
              <a:t>Equipment Room</a:t>
            </a:r>
          </a:p>
          <a:p>
            <a:pPr lvl="1" eaLnBrk="1" hangingPunct="1">
              <a:lnSpc>
                <a:spcPct val="103000"/>
              </a:lnSpc>
            </a:pPr>
            <a:r>
              <a:rPr lang="en-GB" altLang="en-US" sz="2400" dirty="0" smtClean="0"/>
              <a:t>Backbone Cabling</a:t>
            </a:r>
          </a:p>
          <a:p>
            <a:pPr lvl="1" eaLnBrk="1" hangingPunct="1">
              <a:lnSpc>
                <a:spcPct val="103000"/>
              </a:lnSpc>
            </a:pPr>
            <a:r>
              <a:rPr lang="en-GB" altLang="en-US" sz="2400" dirty="0" smtClean="0"/>
              <a:t>Telecommunications Closet</a:t>
            </a:r>
          </a:p>
          <a:p>
            <a:pPr lvl="1" eaLnBrk="1" hangingPunct="1">
              <a:lnSpc>
                <a:spcPct val="103000"/>
              </a:lnSpc>
            </a:pPr>
            <a:r>
              <a:rPr lang="en-GB" altLang="en-US" sz="2400" dirty="0" smtClean="0"/>
              <a:t>Horizontal Cabling</a:t>
            </a:r>
          </a:p>
          <a:p>
            <a:pPr lvl="1" eaLnBrk="1" hangingPunct="1">
              <a:lnSpc>
                <a:spcPct val="103000"/>
              </a:lnSpc>
            </a:pPr>
            <a:r>
              <a:rPr lang="en-GB" altLang="en-US" sz="2400" dirty="0" smtClean="0"/>
              <a:t>Work Area</a:t>
            </a:r>
            <a:endParaRPr lang="en-US" altLang="en-US" sz="2400" dirty="0" smtClean="0"/>
          </a:p>
        </p:txBody>
      </p:sp>
      <p:sp>
        <p:nvSpPr>
          <p:cNvPr id="2" name="TextBox 1"/>
          <p:cNvSpPr txBox="1"/>
          <p:nvPr/>
        </p:nvSpPr>
        <p:spPr>
          <a:xfrm>
            <a:off x="5715000" y="4876800"/>
            <a:ext cx="2846388" cy="461963"/>
          </a:xfrm>
          <a:prstGeom prst="rect">
            <a:avLst/>
          </a:prstGeom>
          <a:solidFill>
            <a:schemeClr val="accent2">
              <a:lumMod val="40000"/>
              <a:lumOff val="60000"/>
            </a:schemeClr>
          </a:solidFill>
        </p:spPr>
        <p:txBody>
          <a:bodyPr wrap="none">
            <a:spAutoFit/>
          </a:bodyPr>
          <a:lstStyle/>
          <a:p>
            <a:pPr>
              <a:defRPr/>
            </a:pPr>
            <a:r>
              <a:rPr lang="en-US" dirty="0">
                <a:hlinkClick r:id="rId3"/>
              </a:rPr>
              <a:t>Google Data Center</a:t>
            </a:r>
            <a:endParaRPr lang="en-US" dirty="0"/>
          </a:p>
        </p:txBody>
      </p:sp>
      <p:sp>
        <p:nvSpPr>
          <p:cNvPr id="9" name="TextBox 8"/>
          <p:cNvSpPr txBox="1"/>
          <p:nvPr/>
        </p:nvSpPr>
        <p:spPr>
          <a:xfrm>
            <a:off x="3904255" y="5634335"/>
            <a:ext cx="4811574" cy="461665"/>
          </a:xfrm>
          <a:prstGeom prst="rect">
            <a:avLst/>
          </a:prstGeom>
          <a:solidFill>
            <a:schemeClr val="accent2">
              <a:lumMod val="40000"/>
              <a:lumOff val="60000"/>
            </a:schemeClr>
          </a:solidFill>
        </p:spPr>
        <p:txBody>
          <a:bodyPr wrap="none">
            <a:spAutoFit/>
          </a:bodyPr>
          <a:lstStyle/>
          <a:p>
            <a:pPr>
              <a:defRPr/>
            </a:pPr>
            <a:r>
              <a:rPr lang="en-US" dirty="0" smtClean="0">
                <a:hlinkClick r:id="rId4"/>
              </a:rPr>
              <a:t>Microsoft Underwater Data </a:t>
            </a:r>
            <a:r>
              <a:rPr lang="en-US" dirty="0">
                <a:hlinkClick r:id="rId4"/>
              </a:rPr>
              <a:t>Center</a:t>
            </a:r>
            <a:endParaRPr lang="en-US" dirty="0"/>
          </a:p>
        </p:txBody>
      </p:sp>
      <mc:AlternateContent xmlns:mc="http://schemas.openxmlformats.org/markup-compatibility/2006">
        <mc:Choice xmlns:p14="http://schemas.microsoft.com/office/powerpoint/2010/main" Requires="p14">
          <p:contentPart p14:bwMode="auto" r:id="rId5">
            <p14:nvContentPartPr>
              <p14:cNvPr id="3" name="Ink 2"/>
              <p14:cNvContentPartPr/>
              <p14:nvPr/>
            </p14:nvContentPartPr>
            <p14:xfrm>
              <a:off x="5223960" y="1427760"/>
              <a:ext cx="1704240" cy="683280"/>
            </p14:xfrm>
          </p:contentPart>
        </mc:Choice>
        <mc:Fallback>
          <p:pic>
            <p:nvPicPr>
              <p:cNvPr id="3" name="Ink 2"/>
              <p:cNvPicPr/>
              <p:nvPr/>
            </p:nvPicPr>
            <p:blipFill>
              <a:blip r:embed="rId6"/>
              <a:stretch>
                <a:fillRect/>
              </a:stretch>
            </p:blipFill>
            <p:spPr>
              <a:xfrm>
                <a:off x="5220360" y="1423080"/>
                <a:ext cx="1712160" cy="692280"/>
              </a:xfrm>
              <a:prstGeom prst="rect">
                <a:avLst/>
              </a:prstGeom>
            </p:spPr>
          </p:pic>
        </mc:Fallback>
      </mc:AlternateContent>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endParaRPr lang="en-US" altLang="en-US" sz="1400" smtClean="0"/>
          </a:p>
        </p:txBody>
      </p:sp>
      <p:sp>
        <p:nvSpPr>
          <p:cNvPr id="32771"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r>
              <a:rPr lang="en-US" altLang="en-US" sz="1400" smtClean="0"/>
              <a:t>CISC 250 Class Notes</a:t>
            </a:r>
          </a:p>
        </p:txBody>
      </p:sp>
      <p:sp>
        <p:nvSpPr>
          <p:cNvPr id="3277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fld id="{B2C38610-C94F-4A95-B0A9-2E3ACB0987A0}" type="slidenum">
              <a:rPr lang="en-US" altLang="en-US" sz="1400" smtClean="0"/>
              <a:pPr>
                <a:spcBef>
                  <a:spcPct val="0"/>
                </a:spcBef>
                <a:buClrTx/>
                <a:buSzTx/>
                <a:buFontTx/>
                <a:buNone/>
              </a:pPr>
              <a:t>18</a:t>
            </a:fld>
            <a:endParaRPr lang="en-US" altLang="en-US" sz="1400" smtClean="0"/>
          </a:p>
        </p:txBody>
      </p:sp>
      <p:pic>
        <p:nvPicPr>
          <p:cNvPr id="3277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388"/>
            <a:ext cx="9142413" cy="618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4" name="Text Box 3"/>
          <p:cNvSpPr txBox="1">
            <a:spLocks noChangeArrowheads="1"/>
          </p:cNvSpPr>
          <p:nvPr/>
        </p:nvSpPr>
        <p:spPr bwMode="auto">
          <a:xfrm>
            <a:off x="352425" y="3886200"/>
            <a:ext cx="19796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lr>
                <a:schemeClr val="folHlink"/>
              </a:buClr>
              <a:buSzPct val="60000"/>
              <a:buFont typeface="Wingdings" panose="05000000000000000000" pitchFamily="2" charset="2"/>
              <a:buChar char="n"/>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Tahoma" panose="020B0604030504040204" pitchFamily="34" charset="0"/>
                <a:ea typeface="MS PGothic" panose="020B0600070205080204" pitchFamily="34" charset="-128"/>
              </a:defRPr>
            </a:lvl9pPr>
          </a:lstStyle>
          <a:p>
            <a:pPr eaLnBrk="1" hangingPunct="1">
              <a:lnSpc>
                <a:spcPct val="93000"/>
              </a:lnSpc>
              <a:spcBef>
                <a:spcPct val="0"/>
              </a:spcBef>
              <a:buClr>
                <a:srgbClr val="000000"/>
              </a:buClr>
              <a:buSzPct val="44000"/>
              <a:buFont typeface="Times New Roman" panose="02020603050405020304" pitchFamily="18" charset="0"/>
              <a:buNone/>
            </a:pPr>
            <a:r>
              <a:rPr lang="en-GB" altLang="en-US" sz="1600" b="1">
                <a:solidFill>
                  <a:srgbClr val="000000"/>
                </a:solidFill>
                <a:latin typeface="Arial" panose="020B0604020202020204" pitchFamily="34" charset="0"/>
              </a:rPr>
              <a:t>Building Entrance</a:t>
            </a:r>
          </a:p>
        </p:txBody>
      </p:sp>
      <p:sp>
        <p:nvSpPr>
          <p:cNvPr id="32775" name="Text Box 4"/>
          <p:cNvSpPr txBox="1">
            <a:spLocks noChangeArrowheads="1"/>
          </p:cNvSpPr>
          <p:nvPr/>
        </p:nvSpPr>
        <p:spPr bwMode="auto">
          <a:xfrm>
            <a:off x="2109788" y="4953000"/>
            <a:ext cx="1828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lr>
                <a:schemeClr val="folHlink"/>
              </a:buClr>
              <a:buSzPct val="60000"/>
              <a:buFont typeface="Wingdings" panose="05000000000000000000" pitchFamily="2" charset="2"/>
              <a:buChar char="n"/>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Tahoma" panose="020B0604030504040204" pitchFamily="34" charset="0"/>
                <a:ea typeface="MS PGothic" panose="020B0600070205080204" pitchFamily="34" charset="-128"/>
              </a:defRPr>
            </a:lvl9pPr>
          </a:lstStyle>
          <a:p>
            <a:pPr eaLnBrk="1" hangingPunct="1">
              <a:lnSpc>
                <a:spcPct val="93000"/>
              </a:lnSpc>
              <a:spcBef>
                <a:spcPct val="0"/>
              </a:spcBef>
              <a:buClr>
                <a:srgbClr val="000000"/>
              </a:buClr>
              <a:buSzPct val="44000"/>
              <a:buFont typeface="Times New Roman" panose="02020603050405020304" pitchFamily="18" charset="0"/>
              <a:buNone/>
            </a:pPr>
            <a:r>
              <a:rPr lang="en-GB" altLang="en-US" sz="1600" b="1">
                <a:solidFill>
                  <a:srgbClr val="000000"/>
                </a:solidFill>
                <a:latin typeface="Arial" panose="020B0604020202020204" pitchFamily="34" charset="0"/>
              </a:rPr>
              <a:t>Equipment Rooms</a:t>
            </a:r>
          </a:p>
        </p:txBody>
      </p:sp>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754200" y="1336320"/>
              <a:ext cx="3039480" cy="4273200"/>
            </p14:xfrm>
          </p:contentPart>
        </mc:Choice>
        <mc:Fallback>
          <p:pic>
            <p:nvPicPr>
              <p:cNvPr id="2" name="Ink 1"/>
              <p:cNvPicPr/>
              <p:nvPr/>
            </p:nvPicPr>
            <p:blipFill>
              <a:blip r:embed="rId5"/>
              <a:stretch>
                <a:fillRect/>
              </a:stretch>
            </p:blipFill>
            <p:spPr>
              <a:xfrm>
                <a:off x="746640" y="1329840"/>
                <a:ext cx="3052080" cy="4284720"/>
              </a:xfrm>
              <a:prstGeom prst="rect">
                <a:avLst/>
              </a:prstGeom>
            </p:spPr>
          </p:pic>
        </mc:Fallback>
      </mc:AlternateContent>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endParaRPr lang="en-US" altLang="en-US" sz="1400" smtClean="0"/>
          </a:p>
        </p:txBody>
      </p:sp>
      <p:sp>
        <p:nvSpPr>
          <p:cNvPr id="34819"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r>
              <a:rPr lang="en-US" altLang="en-US" sz="1400" smtClean="0"/>
              <a:t>CISC 250 Class Notes</a:t>
            </a:r>
          </a:p>
        </p:txBody>
      </p:sp>
      <p:sp>
        <p:nvSpPr>
          <p:cNvPr id="3482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fld id="{F916B959-A35A-4235-B40A-0692865CA1D1}" type="slidenum">
              <a:rPr lang="en-US" altLang="en-US" sz="1400" smtClean="0"/>
              <a:pPr>
                <a:spcBef>
                  <a:spcPct val="0"/>
                </a:spcBef>
                <a:buClrTx/>
                <a:buSzTx/>
                <a:buFontTx/>
                <a:buNone/>
              </a:pPr>
              <a:t>19</a:t>
            </a:fld>
            <a:endParaRPr lang="en-US" altLang="en-US" sz="1400" smtClean="0"/>
          </a:p>
        </p:txBody>
      </p:sp>
      <p:sp>
        <p:nvSpPr>
          <p:cNvPr id="34821" name="Rectangle 2"/>
          <p:cNvSpPr>
            <a:spLocks noGrp="1" noChangeArrowheads="1"/>
          </p:cNvSpPr>
          <p:nvPr>
            <p:ph type="title"/>
          </p:nvPr>
        </p:nvSpPr>
        <p:spPr>
          <a:xfrm>
            <a:off x="1219200" y="228600"/>
            <a:ext cx="7573963" cy="1063625"/>
          </a:xfrm>
        </p:spPr>
        <p:txBody>
          <a:bodyPr lIns="90000" tIns="46800" rIns="90000" bIns="46800"/>
          <a:lstStyle/>
          <a:p>
            <a:pPr defTabSz="449263" eaLnBrk="1" hangingPunct="1">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smtClean="0"/>
              <a:t>Work Area</a:t>
            </a:r>
          </a:p>
        </p:txBody>
      </p:sp>
      <p:sp>
        <p:nvSpPr>
          <p:cNvPr id="1386499" name="Rectangle 3"/>
          <p:cNvSpPr>
            <a:spLocks noGrp="1" noChangeArrowheads="1"/>
          </p:cNvSpPr>
          <p:nvPr>
            <p:ph type="body" idx="1"/>
          </p:nvPr>
        </p:nvSpPr>
        <p:spPr/>
        <p:txBody>
          <a:bodyPr/>
          <a:lstStyle/>
          <a:p>
            <a:pPr eaLnBrk="1" hangingPunct="1">
              <a:lnSpc>
                <a:spcPct val="103000"/>
              </a:lnSpc>
              <a:spcBef>
                <a:spcPts val="675"/>
              </a:spcBef>
              <a:buSzPct val="61000"/>
            </a:pPr>
            <a:r>
              <a:rPr lang="en-GB" altLang="en-US" sz="2400" smtClean="0"/>
              <a:t>From the </a:t>
            </a:r>
            <a:r>
              <a:rPr lang="en-GB" altLang="en-US" sz="2400" i="1" smtClean="0"/>
              <a:t>information outlet</a:t>
            </a:r>
            <a:r>
              <a:rPr lang="en-GB" altLang="en-US" sz="2400" smtClean="0"/>
              <a:t> (or </a:t>
            </a:r>
            <a:r>
              <a:rPr lang="en-GB" altLang="en-US" sz="2400" i="1" smtClean="0"/>
              <a:t>telecommunication outlet</a:t>
            </a:r>
            <a:r>
              <a:rPr lang="en-GB" altLang="en-US" sz="2400" smtClean="0"/>
              <a:t>) to the station equipment </a:t>
            </a:r>
          </a:p>
          <a:p>
            <a:pPr eaLnBrk="1" hangingPunct="1">
              <a:lnSpc>
                <a:spcPct val="103000"/>
              </a:lnSpc>
              <a:spcBef>
                <a:spcPts val="675"/>
              </a:spcBef>
              <a:buSzPct val="61000"/>
            </a:pPr>
            <a:r>
              <a:rPr lang="en-GB" altLang="en-US" sz="2400" smtClean="0"/>
              <a:t>Relatively simple </a:t>
            </a:r>
          </a:p>
          <a:p>
            <a:pPr lvl="1" eaLnBrk="1" hangingPunct="1">
              <a:lnSpc>
                <a:spcPct val="103000"/>
              </a:lnSpc>
              <a:spcBef>
                <a:spcPts val="675"/>
              </a:spcBef>
              <a:buSzPct val="61000"/>
            </a:pPr>
            <a:r>
              <a:rPr lang="en-GB" altLang="en-US" sz="2000" smtClean="0"/>
              <a:t>moves, adds, and changes are easily managed </a:t>
            </a:r>
          </a:p>
          <a:p>
            <a:pPr eaLnBrk="1" hangingPunct="1">
              <a:lnSpc>
                <a:spcPct val="103000"/>
              </a:lnSpc>
              <a:spcBef>
                <a:spcPts val="675"/>
              </a:spcBef>
              <a:buSzPct val="61000"/>
            </a:pPr>
            <a:r>
              <a:rPr lang="en-GB" altLang="en-US" sz="2400" smtClean="0"/>
              <a:t>Work area components:</a:t>
            </a:r>
          </a:p>
          <a:p>
            <a:pPr lvl="1" eaLnBrk="1" hangingPunct="1">
              <a:lnSpc>
                <a:spcPct val="103000"/>
              </a:lnSpc>
              <a:spcBef>
                <a:spcPts val="675"/>
              </a:spcBef>
              <a:buSzPct val="61000"/>
            </a:pPr>
            <a:r>
              <a:rPr lang="en-GB" altLang="en-US" sz="2000" i="1" smtClean="0"/>
              <a:t>Station equipment</a:t>
            </a:r>
          </a:p>
          <a:p>
            <a:pPr lvl="1" eaLnBrk="1" hangingPunct="1">
              <a:lnSpc>
                <a:spcPct val="103000"/>
              </a:lnSpc>
              <a:spcBef>
                <a:spcPts val="675"/>
              </a:spcBef>
              <a:buSzPct val="61000"/>
            </a:pPr>
            <a:r>
              <a:rPr lang="en-GB" altLang="en-US" sz="2000" i="1" smtClean="0"/>
              <a:t>Patch cables </a:t>
            </a:r>
            <a:r>
              <a:rPr lang="en-GB" altLang="en-US" sz="2000" smtClean="0"/>
              <a:t>(or </a:t>
            </a:r>
            <a:r>
              <a:rPr lang="en-GB" altLang="en-US" sz="2000" i="1" smtClean="0"/>
              <a:t>station cable</a:t>
            </a:r>
            <a:r>
              <a:rPr lang="en-GB" altLang="en-US" sz="2000" smtClean="0"/>
              <a:t>), usually ~3m, cannot be &gt; 10 m.</a:t>
            </a:r>
          </a:p>
          <a:p>
            <a:pPr lvl="1" eaLnBrk="1" hangingPunct="1">
              <a:lnSpc>
                <a:spcPct val="103000"/>
              </a:lnSpc>
              <a:spcBef>
                <a:spcPts val="675"/>
              </a:spcBef>
              <a:buSzPct val="61000"/>
            </a:pPr>
            <a:r>
              <a:rPr lang="en-GB" altLang="en-US" sz="2000" i="1" smtClean="0"/>
              <a:t>Adapter</a:t>
            </a:r>
            <a:r>
              <a:rPr lang="en-GB" altLang="en-US" sz="2000" smtClean="0"/>
              <a:t> (</a:t>
            </a:r>
            <a:r>
              <a:rPr lang="en-GB" altLang="en-US" sz="2000" i="1" smtClean="0"/>
              <a:t>baluns</a:t>
            </a:r>
            <a:r>
              <a:rPr lang="en-GB" altLang="en-US" sz="2000" smtClean="0"/>
              <a:t>, etc., external to information outlet)</a:t>
            </a:r>
            <a:endParaRPr lang="en-US" altLang="en-US" sz="2000" smtClean="0"/>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477440" y="4146120"/>
              <a:ext cx="7729920" cy="793080"/>
            </p14:xfrm>
          </p:contentPart>
        </mc:Choice>
        <mc:Fallback>
          <p:pic>
            <p:nvPicPr>
              <p:cNvPr id="2" name="Ink 1"/>
              <p:cNvPicPr/>
              <p:nvPr/>
            </p:nvPicPr>
            <p:blipFill>
              <a:blip r:embed="rId4"/>
              <a:stretch>
                <a:fillRect/>
              </a:stretch>
            </p:blipFill>
            <p:spPr>
              <a:xfrm>
                <a:off x="1471320" y="4136040"/>
                <a:ext cx="7741080" cy="809640"/>
              </a:xfrm>
              <a:prstGeom prst="rect">
                <a:avLst/>
              </a:prstGeom>
            </p:spPr>
          </p:pic>
        </mc:Fallback>
      </mc:AlternateContent>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8649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8649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86499">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386499">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386499">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38649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endParaRPr lang="en-US" altLang="en-US" sz="1400" smtClean="0"/>
          </a:p>
        </p:txBody>
      </p:sp>
      <p:sp>
        <p:nvSpPr>
          <p:cNvPr id="7171"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r>
              <a:rPr lang="en-US" altLang="en-US" sz="1400" smtClean="0"/>
              <a:t>CISC 250 Class Notes</a:t>
            </a:r>
          </a:p>
        </p:txBody>
      </p:sp>
      <p:sp>
        <p:nvSpPr>
          <p:cNvPr id="717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fld id="{3860785C-11CB-42D1-8F85-351F67CDB324}" type="slidenum">
              <a:rPr lang="en-US" altLang="en-US" sz="1400" smtClean="0"/>
              <a:pPr>
                <a:spcBef>
                  <a:spcPct val="0"/>
                </a:spcBef>
                <a:buClrTx/>
                <a:buSzTx/>
                <a:buFontTx/>
                <a:buNone/>
              </a:pPr>
              <a:t>2</a:t>
            </a:fld>
            <a:endParaRPr lang="en-US" altLang="en-US" sz="1400" smtClean="0"/>
          </a:p>
        </p:txBody>
      </p:sp>
      <p:sp>
        <p:nvSpPr>
          <p:cNvPr id="7173" name="Rectangle 2"/>
          <p:cNvSpPr>
            <a:spLocks noGrp="1" noChangeArrowheads="1"/>
          </p:cNvSpPr>
          <p:nvPr>
            <p:ph type="title"/>
          </p:nvPr>
        </p:nvSpPr>
        <p:spPr/>
        <p:txBody>
          <a:bodyPr/>
          <a:lstStyle/>
          <a:p>
            <a:pPr eaLnBrk="1" hangingPunct="1"/>
            <a:r>
              <a:rPr lang="en-US" altLang="en-US" smtClean="0"/>
              <a:t>Today</a:t>
            </a:r>
            <a:r>
              <a:rPr lang="ja-JP" altLang="en-US" smtClean="0"/>
              <a:t>’</a:t>
            </a:r>
            <a:r>
              <a:rPr lang="en-US" altLang="ja-JP" smtClean="0"/>
              <a:t>s Outline</a:t>
            </a:r>
            <a:endParaRPr lang="en-US" altLang="en-US" smtClean="0"/>
          </a:p>
        </p:txBody>
      </p:sp>
      <p:sp>
        <p:nvSpPr>
          <p:cNvPr id="7174" name="Rectangle 3"/>
          <p:cNvSpPr>
            <a:spLocks noGrp="1" noChangeArrowheads="1"/>
          </p:cNvSpPr>
          <p:nvPr>
            <p:ph type="body" idx="1"/>
          </p:nvPr>
        </p:nvSpPr>
        <p:spPr/>
        <p:txBody>
          <a:bodyPr/>
          <a:lstStyle/>
          <a:p>
            <a:pPr eaLnBrk="1" hangingPunct="1"/>
            <a:r>
              <a:rPr lang="en-US" altLang="en-US" smtClean="0"/>
              <a:t>Transmission Media</a:t>
            </a:r>
          </a:p>
          <a:p>
            <a:pPr lvl="1" eaLnBrk="1" hangingPunct="1"/>
            <a:r>
              <a:rPr lang="en-US" altLang="en-US" smtClean="0"/>
              <a:t>Cable Choices</a:t>
            </a:r>
          </a:p>
          <a:p>
            <a:pPr lvl="2" eaLnBrk="1" hangingPunct="1"/>
            <a:r>
              <a:rPr lang="en-US" altLang="en-US" smtClean="0">
                <a:solidFill>
                  <a:schemeClr val="hlink"/>
                </a:solidFill>
              </a:rPr>
              <a:t>UTP</a:t>
            </a:r>
          </a:p>
          <a:p>
            <a:pPr lvl="2" eaLnBrk="1" hangingPunct="1"/>
            <a:r>
              <a:rPr lang="en-US" altLang="en-US" smtClean="0"/>
              <a:t>STP </a:t>
            </a:r>
          </a:p>
          <a:p>
            <a:pPr lvl="2" eaLnBrk="1" hangingPunct="1"/>
            <a:r>
              <a:rPr lang="en-US" altLang="en-US" smtClean="0">
                <a:solidFill>
                  <a:schemeClr val="hlink"/>
                </a:solidFill>
              </a:rPr>
              <a:t>Fiber Optic Cable</a:t>
            </a:r>
          </a:p>
          <a:p>
            <a:pPr lvl="2" eaLnBrk="1" hangingPunct="1"/>
            <a:endParaRPr lang="en-US" altLang="en-US" smtClean="0"/>
          </a:p>
          <a:p>
            <a:pPr eaLnBrk="1" hangingPunct="1"/>
            <a:r>
              <a:rPr lang="en-US" altLang="en-US" smtClean="0"/>
              <a:t>Structured Cabling Systems</a:t>
            </a:r>
          </a:p>
          <a:p>
            <a:pPr lvl="1" eaLnBrk="1" hangingPunct="1"/>
            <a:r>
              <a:rPr lang="en-US" altLang="en-US" smtClean="0">
                <a:solidFill>
                  <a:schemeClr val="hlink"/>
                </a:solidFill>
              </a:rPr>
              <a:t>6 subsystems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endParaRPr lang="en-US" altLang="en-US" sz="1400" smtClean="0"/>
          </a:p>
        </p:txBody>
      </p:sp>
      <p:sp>
        <p:nvSpPr>
          <p:cNvPr id="36867"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r>
              <a:rPr lang="en-US" altLang="en-US" sz="1400" smtClean="0"/>
              <a:t>CISC 250 Class Notes</a:t>
            </a:r>
          </a:p>
        </p:txBody>
      </p:sp>
      <p:sp>
        <p:nvSpPr>
          <p:cNvPr id="3686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fld id="{2E8F6721-6DE1-416C-B42C-0166D474CD83}" type="slidenum">
              <a:rPr lang="en-US" altLang="en-US" sz="1400" smtClean="0"/>
              <a:pPr>
                <a:spcBef>
                  <a:spcPct val="0"/>
                </a:spcBef>
                <a:buClrTx/>
                <a:buSzTx/>
                <a:buFontTx/>
                <a:buNone/>
              </a:pPr>
              <a:t>20</a:t>
            </a:fld>
            <a:endParaRPr lang="en-US" altLang="en-US" sz="1400" smtClean="0"/>
          </a:p>
        </p:txBody>
      </p:sp>
      <p:sp>
        <p:nvSpPr>
          <p:cNvPr id="1388546" name="Rectangle 2"/>
          <p:cNvSpPr>
            <a:spLocks noGrp="1" noChangeArrowheads="1"/>
          </p:cNvSpPr>
          <p:nvPr>
            <p:ph type="body" idx="1"/>
          </p:nvPr>
        </p:nvSpPr>
        <p:spPr>
          <a:xfrm>
            <a:off x="1066800" y="1676400"/>
            <a:ext cx="7466013" cy="4572000"/>
          </a:xfrm>
        </p:spPr>
        <p:txBody>
          <a:bodyPr lIns="90000" tIns="46800" rIns="90000" bIns="46800"/>
          <a:lstStyle/>
          <a:p>
            <a:pPr marL="339725" indent="-339725" defTabSz="449263" eaLnBrk="1" hangingPunct="1">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en-US" sz="2400" smtClean="0"/>
              <a:t>From the </a:t>
            </a:r>
            <a:r>
              <a:rPr lang="en-GB" altLang="en-US" sz="2400" i="1" smtClean="0"/>
              <a:t>information outlet</a:t>
            </a:r>
            <a:r>
              <a:rPr lang="en-GB" altLang="en-US" sz="2400" smtClean="0"/>
              <a:t> in the work area to the </a:t>
            </a:r>
            <a:r>
              <a:rPr lang="en-GB" altLang="en-US" sz="2400" i="1" smtClean="0"/>
              <a:t>horizontal cross-connect</a:t>
            </a:r>
            <a:r>
              <a:rPr lang="en-GB" altLang="en-US" sz="2400" smtClean="0"/>
              <a:t> (HC) in the </a:t>
            </a:r>
            <a:r>
              <a:rPr lang="en-GB" altLang="en-US" sz="2400" i="1" smtClean="0"/>
              <a:t>telecommunication closet</a:t>
            </a:r>
            <a:r>
              <a:rPr lang="en-GB" altLang="en-US" sz="2400" smtClean="0"/>
              <a:t> (TC)</a:t>
            </a:r>
          </a:p>
          <a:p>
            <a:pPr marL="339725" indent="-339725" defTabSz="449263"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en-US" sz="2400" smtClean="0"/>
              <a:t>In star topology</a:t>
            </a:r>
          </a:p>
          <a:p>
            <a:pPr marL="339725" indent="-339725" defTabSz="449263"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en-US" sz="2400" smtClean="0"/>
              <a:t>Length limit: 90 m</a:t>
            </a:r>
          </a:p>
        </p:txBody>
      </p:sp>
      <p:sp>
        <p:nvSpPr>
          <p:cNvPr id="36870" name="Rectangle 3"/>
          <p:cNvSpPr>
            <a:spLocks noGrp="1" noChangeArrowheads="1"/>
          </p:cNvSpPr>
          <p:nvPr>
            <p:ph type="title"/>
          </p:nvPr>
        </p:nvSpPr>
        <p:spPr/>
        <p:txBody>
          <a:bodyPr/>
          <a:lstStyle/>
          <a:p>
            <a:pPr eaLnBrk="1" hangingPunct="1"/>
            <a:r>
              <a:rPr lang="en-GB" altLang="en-US" smtClean="0"/>
              <a:t>Horizontal Cabling</a:t>
            </a:r>
            <a:endParaRPr lang="en-US" altLang="en-US" smtClean="0"/>
          </a:p>
        </p:txBody>
      </p:sp>
      <p:pic>
        <p:nvPicPr>
          <p:cNvPr id="36871" name="Picture 2"/>
          <p:cNvPicPr>
            <a:picLocks noChangeAspect="1"/>
          </p:cNvPicPr>
          <p:nvPr/>
        </p:nvPicPr>
        <p:blipFill>
          <a:blip r:embed="rId3">
            <a:extLst>
              <a:ext uri="{28A0092B-C50C-407E-A947-70E740481C1C}">
                <a14:useLocalDpi xmlns:a14="http://schemas.microsoft.com/office/drawing/2010/main" val="0"/>
              </a:ext>
            </a:extLst>
          </a:blip>
          <a:srcRect r="42519"/>
          <a:stretch>
            <a:fillRect/>
          </a:stretch>
        </p:blipFill>
        <p:spPr bwMode="auto">
          <a:xfrm>
            <a:off x="5486400" y="4038600"/>
            <a:ext cx="2576513"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2"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4038600"/>
            <a:ext cx="2971800" cy="177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3" name="TextBox 4"/>
          <p:cNvSpPr txBox="1">
            <a:spLocks noChangeArrowheads="1"/>
          </p:cNvSpPr>
          <p:nvPr/>
        </p:nvSpPr>
        <p:spPr bwMode="auto">
          <a:xfrm>
            <a:off x="2362200" y="5867400"/>
            <a:ext cx="1177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n-US" altLang="en-US" sz="1600" b="1">
                <a:solidFill>
                  <a:srgbClr val="FF0000"/>
                </a:solidFill>
              </a:rPr>
              <a:t>Overhead</a:t>
            </a:r>
          </a:p>
        </p:txBody>
      </p:sp>
      <p:sp>
        <p:nvSpPr>
          <p:cNvPr id="36874" name="TextBox 10"/>
          <p:cNvSpPr txBox="1">
            <a:spLocks noChangeArrowheads="1"/>
          </p:cNvSpPr>
          <p:nvPr/>
        </p:nvSpPr>
        <p:spPr bwMode="auto">
          <a:xfrm>
            <a:off x="6248400" y="5943600"/>
            <a:ext cx="13509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n-US" altLang="en-US" sz="1600" b="1">
                <a:solidFill>
                  <a:srgbClr val="FF0000"/>
                </a:solidFill>
              </a:rPr>
              <a:t>Under floor</a:t>
            </a:r>
          </a:p>
        </p:txBody>
      </p:sp>
      <mc:AlternateContent xmlns:mc="http://schemas.openxmlformats.org/markup-compatibility/2006">
        <mc:Choice xmlns:p14="http://schemas.microsoft.com/office/powerpoint/2010/main" Requires="p14">
          <p:contentPart p14:bwMode="auto" r:id="rId5">
            <p14:nvContentPartPr>
              <p14:cNvPr id="2" name="Ink 1"/>
              <p14:cNvContentPartPr/>
              <p14:nvPr/>
            </p14:nvContentPartPr>
            <p14:xfrm>
              <a:off x="3082680" y="3216600"/>
              <a:ext cx="2809080" cy="699480"/>
            </p14:xfrm>
          </p:contentPart>
        </mc:Choice>
        <mc:Fallback>
          <p:pic>
            <p:nvPicPr>
              <p:cNvPr id="2" name="Ink 1"/>
              <p:cNvPicPr/>
              <p:nvPr/>
            </p:nvPicPr>
            <p:blipFill>
              <a:blip r:embed="rId6"/>
              <a:stretch>
                <a:fillRect/>
              </a:stretch>
            </p:blipFill>
            <p:spPr>
              <a:xfrm>
                <a:off x="3075840" y="3209040"/>
                <a:ext cx="2824560" cy="713880"/>
              </a:xfrm>
              <a:prstGeom prst="rect">
                <a:avLst/>
              </a:prstGeom>
            </p:spPr>
          </p:pic>
        </mc:Fallback>
      </mc:AlternateContent>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8854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8854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8854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endParaRPr lang="en-US" altLang="en-US" sz="1400" smtClean="0"/>
          </a:p>
        </p:txBody>
      </p:sp>
      <p:sp>
        <p:nvSpPr>
          <p:cNvPr id="38915"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r>
              <a:rPr lang="en-US" altLang="en-US" sz="1400" smtClean="0"/>
              <a:t>CISC 250 Class Notes</a:t>
            </a:r>
          </a:p>
        </p:txBody>
      </p:sp>
      <p:sp>
        <p:nvSpPr>
          <p:cNvPr id="3891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fld id="{53660C5A-CDB3-4B6B-A92F-CE1D5C4BE03F}" type="slidenum">
              <a:rPr lang="en-US" altLang="en-US" sz="1400" smtClean="0"/>
              <a:pPr>
                <a:spcBef>
                  <a:spcPct val="0"/>
                </a:spcBef>
                <a:buClrTx/>
                <a:buSzTx/>
                <a:buFontTx/>
                <a:buNone/>
              </a:pPr>
              <a:t>21</a:t>
            </a:fld>
            <a:endParaRPr lang="en-US" altLang="en-US" sz="1400" smtClean="0"/>
          </a:p>
        </p:txBody>
      </p:sp>
      <p:pic>
        <p:nvPicPr>
          <p:cNvPr id="389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28600"/>
            <a:ext cx="7618413" cy="619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2042280" y="361080"/>
              <a:ext cx="4133520" cy="2326320"/>
            </p14:xfrm>
          </p:contentPart>
        </mc:Choice>
        <mc:Fallback>
          <p:pic>
            <p:nvPicPr>
              <p:cNvPr id="2" name="Ink 1"/>
              <p:cNvPicPr/>
              <p:nvPr/>
            </p:nvPicPr>
            <p:blipFill>
              <a:blip r:embed="rId5"/>
              <a:stretch>
                <a:fillRect/>
              </a:stretch>
            </p:blipFill>
            <p:spPr>
              <a:xfrm>
                <a:off x="2036880" y="353880"/>
                <a:ext cx="4147560" cy="2342160"/>
              </a:xfrm>
              <a:prstGeom prst="rect">
                <a:avLst/>
              </a:prstGeom>
            </p:spPr>
          </p:pic>
        </mc:Fallback>
      </mc:AlternateContent>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endParaRPr lang="en-US" altLang="en-US" sz="1400" smtClean="0"/>
          </a:p>
        </p:txBody>
      </p:sp>
      <p:sp>
        <p:nvSpPr>
          <p:cNvPr id="40963"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r>
              <a:rPr lang="en-US" altLang="en-US" sz="1400" smtClean="0"/>
              <a:t>CISC 250 Class Notes</a:t>
            </a:r>
          </a:p>
        </p:txBody>
      </p:sp>
      <p:sp>
        <p:nvSpPr>
          <p:cNvPr id="4096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fld id="{D9AE100C-D1BA-4EE5-9227-6A390B2CF12C}" type="slidenum">
              <a:rPr lang="en-US" altLang="en-US" sz="1400" smtClean="0"/>
              <a:pPr>
                <a:spcBef>
                  <a:spcPct val="0"/>
                </a:spcBef>
                <a:buClrTx/>
                <a:buSzTx/>
                <a:buFontTx/>
                <a:buNone/>
              </a:pPr>
              <a:t>22</a:t>
            </a:fld>
            <a:endParaRPr lang="en-US" altLang="en-US" sz="1400" smtClean="0"/>
          </a:p>
        </p:txBody>
      </p:sp>
      <p:sp>
        <p:nvSpPr>
          <p:cNvPr id="40965" name="Text Box 2"/>
          <p:cNvSpPr txBox="1">
            <a:spLocks noChangeArrowheads="1"/>
          </p:cNvSpPr>
          <p:nvPr/>
        </p:nvSpPr>
        <p:spPr bwMode="auto">
          <a:xfrm>
            <a:off x="547688" y="554038"/>
            <a:ext cx="18097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Clr>
                <a:schemeClr val="folHlink"/>
              </a:buClr>
              <a:buSzPct val="60000"/>
              <a:buFont typeface="Wingdings" panose="05000000000000000000" pitchFamily="2" charset="2"/>
              <a:buChar char="n"/>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chemeClr val="tx1"/>
                </a:solidFill>
                <a:latin typeface="Tahoma" panose="020B0604030504040204" pitchFamily="34" charset="0"/>
                <a:ea typeface="MS PGothic" panose="020B0600070205080204" pitchFamily="34" charset="-128"/>
              </a:defRPr>
            </a:lvl9pPr>
          </a:lstStyle>
          <a:p>
            <a:pPr eaLnBrk="1" hangingPunct="1">
              <a:lnSpc>
                <a:spcPct val="93000"/>
              </a:lnSpc>
              <a:spcBef>
                <a:spcPct val="0"/>
              </a:spcBef>
              <a:buClr>
                <a:srgbClr val="000000"/>
              </a:buClr>
              <a:buSzPct val="335000"/>
              <a:buFont typeface="Times New Roman" panose="02020603050405020304" pitchFamily="18" charset="0"/>
              <a:buNone/>
            </a:pPr>
            <a:endParaRPr lang="en-GB" altLang="en-US" sz="4400" b="1">
              <a:solidFill>
                <a:srgbClr val="000000"/>
              </a:solidFill>
              <a:latin typeface="Arial" panose="020B0604020202020204" pitchFamily="34" charset="0"/>
            </a:endParaRPr>
          </a:p>
        </p:txBody>
      </p:sp>
      <p:sp>
        <p:nvSpPr>
          <p:cNvPr id="1396740" name="Rectangle 4"/>
          <p:cNvSpPr>
            <a:spLocks noGrp="1" noChangeArrowheads="1"/>
          </p:cNvSpPr>
          <p:nvPr>
            <p:ph type="body" idx="1"/>
          </p:nvPr>
        </p:nvSpPr>
        <p:spPr/>
        <p:txBody>
          <a:bodyPr/>
          <a:lstStyle/>
          <a:p>
            <a:pPr eaLnBrk="1" hangingPunct="1">
              <a:lnSpc>
                <a:spcPct val="110000"/>
              </a:lnSpc>
            </a:pPr>
            <a:r>
              <a:rPr lang="en-GB" altLang="en-US" sz="2800" smtClean="0"/>
              <a:t>It is a closet or cabinet to house: </a:t>
            </a:r>
          </a:p>
          <a:p>
            <a:pPr lvl="1" eaLnBrk="1" hangingPunct="1">
              <a:lnSpc>
                <a:spcPct val="110000"/>
              </a:lnSpc>
            </a:pPr>
            <a:r>
              <a:rPr lang="en-GB" altLang="en-US" sz="2400" smtClean="0"/>
              <a:t>terminations for the other end horizontal cabling</a:t>
            </a:r>
          </a:p>
          <a:p>
            <a:pPr lvl="1" eaLnBrk="1" hangingPunct="1">
              <a:lnSpc>
                <a:spcPct val="110000"/>
              </a:lnSpc>
            </a:pPr>
            <a:r>
              <a:rPr lang="en-GB" altLang="en-US" sz="2400" smtClean="0"/>
              <a:t>cross connect device (patch panels)</a:t>
            </a:r>
          </a:p>
          <a:p>
            <a:pPr lvl="1" eaLnBrk="1" hangingPunct="1">
              <a:lnSpc>
                <a:spcPct val="110000"/>
              </a:lnSpc>
            </a:pPr>
            <a:r>
              <a:rPr lang="en-GB" altLang="en-US" sz="2400" smtClean="0"/>
              <a:t>patch cords (or cross connect cords)</a:t>
            </a:r>
          </a:p>
          <a:p>
            <a:pPr lvl="1" eaLnBrk="1" hangingPunct="1">
              <a:lnSpc>
                <a:spcPct val="110000"/>
              </a:lnSpc>
            </a:pPr>
            <a:r>
              <a:rPr lang="en-GB" altLang="en-US" sz="2400" smtClean="0"/>
              <a:t>electronic hub equipments for the network of that floor </a:t>
            </a:r>
          </a:p>
          <a:p>
            <a:pPr lvl="2" eaLnBrk="1" hangingPunct="1">
              <a:lnSpc>
                <a:spcPct val="110000"/>
              </a:lnSpc>
            </a:pPr>
            <a:r>
              <a:rPr lang="en-GB" altLang="en-US" sz="2000" smtClean="0"/>
              <a:t>hub equipments are not defined in SCS</a:t>
            </a:r>
          </a:p>
          <a:p>
            <a:pPr lvl="2" eaLnBrk="1" hangingPunct="1">
              <a:lnSpc>
                <a:spcPct val="110000"/>
              </a:lnSpc>
            </a:pPr>
            <a:r>
              <a:rPr lang="en-GB" altLang="en-US" sz="2000" smtClean="0"/>
              <a:t>vary according to the type of network to be used – Ethernet, token ring, etc.</a:t>
            </a:r>
            <a:endParaRPr lang="en-US" altLang="en-US" sz="2000" smtClean="0"/>
          </a:p>
        </p:txBody>
      </p:sp>
      <p:sp>
        <p:nvSpPr>
          <p:cNvPr id="40967" name="Rectangle 5"/>
          <p:cNvSpPr>
            <a:spLocks noGrp="1" noChangeArrowheads="1"/>
          </p:cNvSpPr>
          <p:nvPr>
            <p:ph type="title"/>
          </p:nvPr>
        </p:nvSpPr>
        <p:spPr/>
        <p:txBody>
          <a:bodyPr/>
          <a:lstStyle/>
          <a:p>
            <a:pPr eaLnBrk="1" hangingPunct="1"/>
            <a:r>
              <a:rPr lang="en-US" altLang="en-US" sz="4000" smtClean="0"/>
              <a:t>Telecommunications Closet (TC)</a:t>
            </a:r>
          </a:p>
        </p:txBody>
      </p:sp>
      <mc:AlternateContent xmlns:mc="http://schemas.openxmlformats.org/markup-compatibility/2006" xmlns:p14="http://schemas.microsoft.com/office/powerpoint/2010/main">
        <mc:Choice Requires="p14">
          <p:contentPart p14:bwMode="auto" r:id="rId3">
            <p14:nvContentPartPr>
              <p14:cNvPr id="13314" name="Ink 8"/>
              <p14:cNvContentPartPr>
                <a14:cpLocks xmlns:a14="http://schemas.microsoft.com/office/drawing/2010/main" noRot="1" noChangeAspect="1" noEditPoints="1" noChangeArrowheads="1" noChangeShapeType="1"/>
              </p14:cNvContentPartPr>
              <p14:nvPr/>
            </p14:nvContentPartPr>
            <p14:xfrm>
              <a:off x="3771900" y="4030663"/>
              <a:ext cx="25400" cy="12700"/>
            </p14:xfrm>
          </p:contentPart>
        </mc:Choice>
        <mc:Fallback xmlns="">
          <p:pic>
            <p:nvPicPr>
              <p:cNvPr id="13314" name="Ink 8"/>
              <p:cNvPicPr>
                <a:picLocks noRot="1" noChangeAspect="1" noEditPoints="1" noChangeArrowheads="1" noChangeShapeType="1"/>
              </p:cNvPicPr>
              <p:nvPr/>
            </p:nvPicPr>
            <p:blipFill>
              <a:blip r:embed="rId4"/>
              <a:stretch>
                <a:fillRect/>
              </a:stretch>
            </p:blipFill>
            <p:spPr>
              <a:xfrm>
                <a:off x="3765461" y="4024313"/>
                <a:ext cx="38279" cy="254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2" name="Ink 1"/>
              <p14:cNvContentPartPr/>
              <p14:nvPr/>
            </p14:nvContentPartPr>
            <p14:xfrm>
              <a:off x="3256560" y="3639600"/>
              <a:ext cx="2387880" cy="705240"/>
            </p14:xfrm>
          </p:contentPart>
        </mc:Choice>
        <mc:Fallback>
          <p:pic>
            <p:nvPicPr>
              <p:cNvPr id="2" name="Ink 1"/>
              <p:cNvPicPr/>
              <p:nvPr/>
            </p:nvPicPr>
            <p:blipFill>
              <a:blip r:embed="rId6"/>
              <a:stretch>
                <a:fillRect/>
              </a:stretch>
            </p:blipFill>
            <p:spPr>
              <a:xfrm>
                <a:off x="3248640" y="3630600"/>
                <a:ext cx="2403720" cy="721440"/>
              </a:xfrm>
              <a:prstGeom prst="rect">
                <a:avLst/>
              </a:prstGeom>
            </p:spPr>
          </p:pic>
        </mc:Fallback>
      </mc:AlternateContent>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96740">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96740">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96740">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396740">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96740">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9674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endParaRPr lang="en-US" altLang="en-US" sz="1400" smtClean="0"/>
          </a:p>
        </p:txBody>
      </p:sp>
      <p:sp>
        <p:nvSpPr>
          <p:cNvPr id="4301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r>
              <a:rPr lang="en-US" altLang="en-US" sz="1400" smtClean="0"/>
              <a:t>CISC 250 Class Notes</a:t>
            </a:r>
          </a:p>
        </p:txBody>
      </p:sp>
      <p:sp>
        <p:nvSpPr>
          <p:cNvPr id="4301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fld id="{6BBDCB86-B955-4162-9F9B-E6A3618DF626}" type="slidenum">
              <a:rPr lang="en-US" altLang="en-US" sz="1400" smtClean="0"/>
              <a:pPr>
                <a:spcBef>
                  <a:spcPct val="0"/>
                </a:spcBef>
                <a:buClrTx/>
                <a:buSzTx/>
                <a:buFontTx/>
                <a:buNone/>
              </a:pPr>
              <a:t>23</a:t>
            </a:fld>
            <a:endParaRPr lang="en-US" altLang="en-US" sz="1400" smtClean="0"/>
          </a:p>
        </p:txBody>
      </p:sp>
      <p:pic>
        <p:nvPicPr>
          <p:cNvPr id="4301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1447800"/>
            <a:ext cx="3086100"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Rectangle 3"/>
          <p:cNvSpPr>
            <a:spLocks noChangeArrowheads="1"/>
          </p:cNvSpPr>
          <p:nvPr/>
        </p:nvSpPr>
        <p:spPr bwMode="auto">
          <a:xfrm>
            <a:off x="1219200" y="228600"/>
            <a:ext cx="7572375" cy="105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n-US" altLang="en-US" sz="4400">
                <a:solidFill>
                  <a:schemeClr val="tx2"/>
                </a:solidFill>
              </a:rPr>
              <a:t>Cross-connect devices in TC</a:t>
            </a:r>
          </a:p>
        </p:txBody>
      </p:sp>
      <p:pic>
        <p:nvPicPr>
          <p:cNvPr id="4301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524000"/>
            <a:ext cx="3886200" cy="254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8800" y="3962400"/>
            <a:ext cx="2514600"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7" name="Picture 1"/>
          <p:cNvPicPr>
            <a:picLocks noChangeAspect="1"/>
          </p:cNvPicPr>
          <p:nvPr/>
        </p:nvPicPr>
        <p:blipFill>
          <a:blip r:embed="rId6">
            <a:extLst>
              <a:ext uri="{28A0092B-C50C-407E-A947-70E740481C1C}">
                <a14:useLocalDpi xmlns:a14="http://schemas.microsoft.com/office/drawing/2010/main" val="0"/>
              </a:ext>
            </a:extLst>
          </a:blip>
          <a:srcRect l="59616" t="14537" r="5273" b="49458"/>
          <a:stretch>
            <a:fillRect/>
          </a:stretch>
        </p:blipFill>
        <p:spPr bwMode="auto">
          <a:xfrm>
            <a:off x="2362200" y="4232275"/>
            <a:ext cx="2582863" cy="204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endParaRPr lang="en-US" altLang="en-US" sz="1400" smtClean="0"/>
          </a:p>
        </p:txBody>
      </p:sp>
      <p:sp>
        <p:nvSpPr>
          <p:cNvPr id="45059"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r>
              <a:rPr lang="en-US" altLang="en-US" sz="1400" smtClean="0"/>
              <a:t>CISC 250 Class Notes</a:t>
            </a:r>
          </a:p>
        </p:txBody>
      </p:sp>
      <p:sp>
        <p:nvSpPr>
          <p:cNvPr id="4506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fld id="{88110958-82E3-42E2-8887-4E1D7A83BD73}" type="slidenum">
              <a:rPr lang="en-US" altLang="en-US" sz="1400" smtClean="0"/>
              <a:pPr>
                <a:spcBef>
                  <a:spcPct val="0"/>
                </a:spcBef>
                <a:buClrTx/>
                <a:buSzTx/>
                <a:buFontTx/>
                <a:buNone/>
              </a:pPr>
              <a:t>24</a:t>
            </a:fld>
            <a:endParaRPr lang="en-US" altLang="en-US" sz="1400" smtClean="0"/>
          </a:p>
        </p:txBody>
      </p:sp>
      <p:sp>
        <p:nvSpPr>
          <p:cNvPr id="45061" name="Rectangle 2"/>
          <p:cNvSpPr>
            <a:spLocks noGrp="1" noChangeArrowheads="1"/>
          </p:cNvSpPr>
          <p:nvPr>
            <p:ph type="title"/>
          </p:nvPr>
        </p:nvSpPr>
        <p:spPr>
          <a:xfrm>
            <a:off x="1219200" y="228600"/>
            <a:ext cx="7573963" cy="1063625"/>
          </a:xfrm>
        </p:spPr>
        <p:txBody>
          <a:bodyPr lIns="90000" tIns="46800" rIns="90000" bIns="46800"/>
          <a:lstStyle/>
          <a:p>
            <a:pPr defTabSz="449263" eaLnBrk="1" hangingPunct="1">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smtClean="0"/>
              <a:t>Backbone Cabling</a:t>
            </a:r>
          </a:p>
        </p:txBody>
      </p:sp>
      <p:sp>
        <p:nvSpPr>
          <p:cNvPr id="1409027" name="Rectangle 3"/>
          <p:cNvSpPr>
            <a:spLocks noGrp="1" noChangeArrowheads="1"/>
          </p:cNvSpPr>
          <p:nvPr>
            <p:ph type="body" idx="1"/>
          </p:nvPr>
        </p:nvSpPr>
        <p:spPr>
          <a:xfrm>
            <a:off x="990600" y="1600200"/>
            <a:ext cx="5257800" cy="4800600"/>
          </a:xfrm>
        </p:spPr>
        <p:txBody>
          <a:bodyPr/>
          <a:lstStyle/>
          <a:p>
            <a:pPr eaLnBrk="1" hangingPunct="1">
              <a:lnSpc>
                <a:spcPct val="113000"/>
              </a:lnSpc>
              <a:spcBef>
                <a:spcPts val="575"/>
              </a:spcBef>
              <a:buSzPct val="52000"/>
            </a:pPr>
            <a:r>
              <a:rPr lang="en-GB" altLang="en-US" sz="2400" smtClean="0"/>
              <a:t>Cabling between TC, equipment rooms, and building entrance facilities, including</a:t>
            </a:r>
          </a:p>
          <a:p>
            <a:pPr lvl="1" eaLnBrk="1" hangingPunct="1">
              <a:lnSpc>
                <a:spcPct val="113000"/>
              </a:lnSpc>
              <a:spcBef>
                <a:spcPts val="575"/>
              </a:spcBef>
              <a:buSzPct val="52000"/>
            </a:pPr>
            <a:r>
              <a:rPr lang="en-GB" altLang="en-US" sz="2000" smtClean="0"/>
              <a:t>vertical connection between floors (risers), </a:t>
            </a:r>
          </a:p>
          <a:p>
            <a:pPr lvl="1" eaLnBrk="1" hangingPunct="1">
              <a:lnSpc>
                <a:spcPct val="113000"/>
              </a:lnSpc>
              <a:spcBef>
                <a:spcPts val="575"/>
              </a:spcBef>
              <a:buSzPct val="52000"/>
            </a:pPr>
            <a:r>
              <a:rPr lang="en-GB" altLang="en-US" sz="2000" smtClean="0"/>
              <a:t>cables between an equipment room and building cable entrance facilities </a:t>
            </a:r>
          </a:p>
          <a:p>
            <a:pPr lvl="1" eaLnBrk="1" hangingPunct="1">
              <a:lnSpc>
                <a:spcPct val="113000"/>
              </a:lnSpc>
              <a:spcBef>
                <a:spcPts val="575"/>
              </a:spcBef>
              <a:buSzPct val="52000"/>
            </a:pPr>
            <a:r>
              <a:rPr lang="en-GB" altLang="en-US" sz="2000" smtClean="0"/>
              <a:t>cables between buildings (inter-building in case of large system) </a:t>
            </a:r>
          </a:p>
          <a:p>
            <a:pPr eaLnBrk="1" hangingPunct="1">
              <a:lnSpc>
                <a:spcPct val="113000"/>
              </a:lnSpc>
              <a:spcBef>
                <a:spcPts val="575"/>
              </a:spcBef>
              <a:buSzPct val="52000"/>
            </a:pPr>
            <a:r>
              <a:rPr lang="en-GB" altLang="en-US" sz="2400" smtClean="0"/>
              <a:t>The most commonly used cabling are multi-mode fibres</a:t>
            </a:r>
          </a:p>
        </p:txBody>
      </p:sp>
      <p:pic>
        <p:nvPicPr>
          <p:cNvPr id="4506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1524000"/>
            <a:ext cx="245745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9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4800600"/>
            <a:ext cx="2133600" cy="160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5">
            <p14:nvContentPartPr>
              <p14:cNvPr id="2" name="Ink 1"/>
              <p14:cNvContentPartPr/>
              <p14:nvPr/>
            </p14:nvContentPartPr>
            <p14:xfrm>
              <a:off x="1822680" y="2837520"/>
              <a:ext cx="3011400" cy="3407400"/>
            </p14:xfrm>
          </p:contentPart>
        </mc:Choice>
        <mc:Fallback>
          <p:pic>
            <p:nvPicPr>
              <p:cNvPr id="2" name="Ink 1"/>
              <p:cNvPicPr/>
              <p:nvPr/>
            </p:nvPicPr>
            <p:blipFill>
              <a:blip r:embed="rId6"/>
              <a:stretch>
                <a:fillRect/>
              </a:stretch>
            </p:blipFill>
            <p:spPr>
              <a:xfrm>
                <a:off x="1812960" y="2828160"/>
                <a:ext cx="3032640" cy="3426480"/>
              </a:xfrm>
              <a:prstGeom prst="rect">
                <a:avLst/>
              </a:prstGeom>
            </p:spPr>
          </p:pic>
        </mc:Fallback>
      </mc:AlternateContent>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0902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0902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0902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40902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409027">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409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endParaRPr lang="en-US" altLang="en-US" sz="1400" smtClean="0"/>
          </a:p>
        </p:txBody>
      </p:sp>
      <p:sp>
        <p:nvSpPr>
          <p:cNvPr id="47107"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r>
              <a:rPr lang="en-US" altLang="en-US" sz="1400" smtClean="0"/>
              <a:t>CISC 250 Class Notes</a:t>
            </a:r>
          </a:p>
        </p:txBody>
      </p:sp>
      <p:sp>
        <p:nvSpPr>
          <p:cNvPr id="4710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fld id="{980431A7-1349-4B71-894D-9284F8D0FC4D}" type="slidenum">
              <a:rPr lang="en-US" altLang="en-US" sz="1400" smtClean="0"/>
              <a:pPr>
                <a:spcBef>
                  <a:spcPct val="0"/>
                </a:spcBef>
                <a:buClrTx/>
                <a:buSzTx/>
                <a:buFontTx/>
                <a:buNone/>
              </a:pPr>
              <a:t>25</a:t>
            </a:fld>
            <a:endParaRPr lang="en-US" altLang="en-US" sz="1400" smtClean="0"/>
          </a:p>
        </p:txBody>
      </p:sp>
      <p:sp>
        <p:nvSpPr>
          <p:cNvPr id="47109" name="Rectangle 2"/>
          <p:cNvSpPr>
            <a:spLocks noGrp="1" noChangeArrowheads="1"/>
          </p:cNvSpPr>
          <p:nvPr>
            <p:ph type="title"/>
          </p:nvPr>
        </p:nvSpPr>
        <p:spPr>
          <a:xfrm>
            <a:off x="1219200" y="228600"/>
            <a:ext cx="7573963" cy="1063625"/>
          </a:xfrm>
        </p:spPr>
        <p:txBody>
          <a:bodyPr lIns="90000" tIns="46800" rIns="90000" bIns="46800"/>
          <a:lstStyle/>
          <a:p>
            <a:pPr defTabSz="449263" eaLnBrk="1" hangingPunct="1">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smtClean="0"/>
              <a:t>Equipment Room</a:t>
            </a:r>
          </a:p>
        </p:txBody>
      </p:sp>
      <p:sp>
        <p:nvSpPr>
          <p:cNvPr id="1411075" name="Rectangle 3"/>
          <p:cNvSpPr>
            <a:spLocks noGrp="1" noChangeArrowheads="1"/>
          </p:cNvSpPr>
          <p:nvPr>
            <p:ph type="body" idx="1"/>
          </p:nvPr>
        </p:nvSpPr>
        <p:spPr>
          <a:xfrm>
            <a:off x="990600" y="1600200"/>
            <a:ext cx="7851775" cy="4498975"/>
          </a:xfrm>
        </p:spPr>
        <p:txBody>
          <a:bodyPr lIns="90000" tIns="46800" rIns="90000" bIns="46800"/>
          <a:lstStyle/>
          <a:p>
            <a:pPr marL="339725" indent="-339725" defTabSz="449263" eaLnBrk="1" hangingPunct="1">
              <a:lnSpc>
                <a:spcPct val="93000"/>
              </a:lnSpc>
              <a:spcBef>
                <a:spcPts val="675"/>
              </a:spcBef>
              <a:buSzPct val="53000"/>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en-US" sz="2800" smtClean="0"/>
              <a:t>Anything from a broom closet with communication hardware mounted in the wall to giant rooms with raised floors full racks of equipment and cable trays connecting them</a:t>
            </a:r>
          </a:p>
          <a:p>
            <a:pPr marL="339725" indent="-339725" defTabSz="449263" eaLnBrk="1" hangingPunct="1">
              <a:spcBef>
                <a:spcPts val="675"/>
              </a:spcBef>
              <a:buSzPct val="61000"/>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en-US" sz="2800" smtClean="0"/>
              <a:t>Usually house equipment of higher complexity than TC</a:t>
            </a:r>
          </a:p>
          <a:p>
            <a:pPr marL="339725" indent="-339725" defTabSz="449263" eaLnBrk="1" hangingPunct="1">
              <a:spcBef>
                <a:spcPts val="675"/>
              </a:spcBef>
              <a:buSzPct val="61000"/>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en-US" sz="2800" smtClean="0"/>
              <a:t>The design aspects of the equipment room are specified in the EIA/TIA 569 Standard </a:t>
            </a: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5709240" y="4559760"/>
              <a:ext cx="2538000" cy="849960"/>
            </p14:xfrm>
          </p:contentPart>
        </mc:Choice>
        <mc:Fallback>
          <p:pic>
            <p:nvPicPr>
              <p:cNvPr id="2" name="Ink 1"/>
              <p:cNvPicPr/>
              <p:nvPr/>
            </p:nvPicPr>
            <p:blipFill>
              <a:blip r:embed="rId4"/>
              <a:stretch>
                <a:fillRect/>
              </a:stretch>
            </p:blipFill>
            <p:spPr>
              <a:xfrm>
                <a:off x="5698080" y="4548240"/>
                <a:ext cx="2559600" cy="872280"/>
              </a:xfrm>
              <a:prstGeom prst="rect">
                <a:avLst/>
              </a:prstGeom>
            </p:spPr>
          </p:pic>
        </mc:Fallback>
      </mc:AlternateContent>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110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1107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1107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endParaRPr lang="en-US" altLang="en-US" sz="1400" smtClean="0"/>
          </a:p>
        </p:txBody>
      </p:sp>
      <p:sp>
        <p:nvSpPr>
          <p:cNvPr id="49155"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r>
              <a:rPr lang="en-US" altLang="en-US" sz="1400" smtClean="0"/>
              <a:t>CISC 250 Class Notes</a:t>
            </a:r>
          </a:p>
        </p:txBody>
      </p:sp>
      <p:sp>
        <p:nvSpPr>
          <p:cNvPr id="4915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fld id="{49E2AD4F-13B2-4553-A37B-C0832B443945}" type="slidenum">
              <a:rPr lang="en-US" altLang="en-US" sz="1400" smtClean="0"/>
              <a:pPr>
                <a:spcBef>
                  <a:spcPct val="0"/>
                </a:spcBef>
                <a:buClrTx/>
                <a:buSzTx/>
                <a:buFontTx/>
                <a:buNone/>
              </a:pPr>
              <a:t>26</a:t>
            </a:fld>
            <a:endParaRPr lang="en-US" altLang="en-US" sz="1400" smtClean="0"/>
          </a:p>
        </p:txBody>
      </p:sp>
      <p:pic>
        <p:nvPicPr>
          <p:cNvPr id="4915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228600"/>
            <a:ext cx="4875213"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3733800"/>
            <a:ext cx="2514600" cy="223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1600200"/>
            <a:ext cx="2857500"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2425320" y="3521160"/>
              <a:ext cx="132480" cy="177480"/>
            </p14:xfrm>
          </p:contentPart>
        </mc:Choice>
        <mc:Fallback xmlns="">
          <p:pic>
            <p:nvPicPr>
              <p:cNvPr id="2" name="Ink 1"/>
              <p:cNvPicPr/>
              <p:nvPr/>
            </p:nvPicPr>
            <p:blipFill>
              <a:blip r:embed="rId7"/>
              <a:stretch>
                <a:fillRect/>
              </a:stretch>
            </p:blipFill>
            <p:spPr>
              <a:xfrm>
                <a:off x="2415240" y="3511800"/>
                <a:ext cx="151560" cy="196920"/>
              </a:xfrm>
              <a:prstGeom prst="rect">
                <a:avLst/>
              </a:prstGeom>
            </p:spPr>
          </p:pic>
        </mc:Fallback>
      </mc:AlternateContent>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endParaRPr lang="en-US" altLang="en-US" sz="1400" smtClean="0"/>
          </a:p>
        </p:txBody>
      </p:sp>
      <p:sp>
        <p:nvSpPr>
          <p:cNvPr id="51203"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r>
              <a:rPr lang="en-US" altLang="en-US" sz="1400" smtClean="0"/>
              <a:t>CISC 250 Class Notes</a:t>
            </a:r>
          </a:p>
        </p:txBody>
      </p:sp>
      <p:sp>
        <p:nvSpPr>
          <p:cNvPr id="5120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fld id="{64BD9185-E91E-443D-B383-9ABC5C16756D}" type="slidenum">
              <a:rPr lang="en-US" altLang="en-US" sz="1400" smtClean="0"/>
              <a:pPr>
                <a:spcBef>
                  <a:spcPct val="0"/>
                </a:spcBef>
                <a:buClrTx/>
                <a:buSzTx/>
                <a:buFontTx/>
                <a:buNone/>
              </a:pPr>
              <a:t>27</a:t>
            </a:fld>
            <a:endParaRPr lang="en-US" altLang="en-US" sz="1400" smtClean="0"/>
          </a:p>
        </p:txBody>
      </p:sp>
      <p:sp>
        <p:nvSpPr>
          <p:cNvPr id="51205" name="Rectangle 2"/>
          <p:cNvSpPr>
            <a:spLocks noGrp="1" noChangeArrowheads="1"/>
          </p:cNvSpPr>
          <p:nvPr>
            <p:ph type="title"/>
          </p:nvPr>
        </p:nvSpPr>
        <p:spPr>
          <a:xfrm>
            <a:off x="1219200" y="228600"/>
            <a:ext cx="7573963" cy="1063625"/>
          </a:xfrm>
        </p:spPr>
        <p:txBody>
          <a:bodyPr lIns="90000" tIns="46800" rIns="90000" bIns="46800"/>
          <a:lstStyle/>
          <a:p>
            <a:pPr defTabSz="449263" eaLnBrk="1" hangingPunct="1">
              <a:lnSpc>
                <a:spcPct val="93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en-US" smtClean="0"/>
              <a:t>Entrance Facilities</a:t>
            </a:r>
          </a:p>
        </p:txBody>
      </p:sp>
      <p:sp>
        <p:nvSpPr>
          <p:cNvPr id="1413123" name="Rectangle 3"/>
          <p:cNvSpPr>
            <a:spLocks noGrp="1" noChangeArrowheads="1"/>
          </p:cNvSpPr>
          <p:nvPr>
            <p:ph type="body" idx="1"/>
          </p:nvPr>
        </p:nvSpPr>
        <p:spPr>
          <a:xfrm>
            <a:off x="990600" y="1600200"/>
            <a:ext cx="7851775" cy="4498975"/>
          </a:xfrm>
        </p:spPr>
        <p:txBody>
          <a:bodyPr lIns="90000" tIns="46800" rIns="90000" bIns="46800"/>
          <a:lstStyle/>
          <a:p>
            <a:pPr marL="339725" indent="-339725" defTabSz="449263" eaLnBrk="1" hangingPunct="1">
              <a:lnSpc>
                <a:spcPct val="93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en-US" sz="2400" dirty="0" smtClean="0"/>
              <a:t>Building entrance facilities provide the point at which outside cabling interfaces with the </a:t>
            </a:r>
            <a:r>
              <a:rPr lang="en-GB" altLang="en-US" sz="2400" dirty="0" err="1" smtClean="0"/>
              <a:t>intrabuilding</a:t>
            </a:r>
            <a:r>
              <a:rPr lang="en-GB" altLang="en-US" sz="2400" dirty="0" smtClean="0"/>
              <a:t> backbone cabling</a:t>
            </a:r>
          </a:p>
          <a:p>
            <a:pPr marL="339725" indent="-339725" defTabSz="449263" eaLnBrk="1" hangingPunct="1">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en-US" sz="2400" dirty="0" smtClean="0"/>
              <a:t>The physical requirements of the network interface are defined in the EIA/TIA-569 Standard</a:t>
            </a:r>
          </a:p>
          <a:p>
            <a:pPr marL="339725" indent="-339725" defTabSz="449263" eaLnBrk="1" hangingPunct="1">
              <a:buFont typeface="Wingdings" panose="05000000000000000000" pitchFamily="2" charset="2"/>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altLang="en-US" sz="2400" dirty="0" smtClean="0"/>
          </a:p>
        </p:txBody>
      </p:sp>
      <p:pic>
        <p:nvPicPr>
          <p:cNvPr id="51207"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3733800"/>
            <a:ext cx="2438400" cy="279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1285560" y="2306160"/>
              <a:ext cx="6769800" cy="1330920"/>
            </p14:xfrm>
          </p:contentPart>
        </mc:Choice>
        <mc:Fallback>
          <p:pic>
            <p:nvPicPr>
              <p:cNvPr id="2" name="Ink 1"/>
              <p:cNvPicPr/>
              <p:nvPr/>
            </p:nvPicPr>
            <p:blipFill>
              <a:blip r:embed="rId5"/>
              <a:stretch>
                <a:fillRect/>
              </a:stretch>
            </p:blipFill>
            <p:spPr>
              <a:xfrm>
                <a:off x="1279440" y="2298960"/>
                <a:ext cx="6780600" cy="1347480"/>
              </a:xfrm>
              <a:prstGeom prst="rect">
                <a:avLst/>
              </a:prstGeom>
            </p:spPr>
          </p:pic>
        </mc:Fallback>
      </mc:AlternateContent>
    </p:spTree>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131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1312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a:t>
            </a:r>
            <a:r>
              <a:rPr lang="en-US" sz="3600" dirty="0" smtClean="0"/>
              <a:t>(</a:t>
            </a:r>
            <a:r>
              <a:rPr lang="en-US" sz="3600" dirty="0" smtClean="0">
                <a:hlinkClick r:id="rId3"/>
              </a:rPr>
              <a:t>YouTube Video</a:t>
            </a:r>
            <a:r>
              <a:rPr lang="en-US" sz="3600" dirty="0" smtClean="0"/>
              <a:t>)</a:t>
            </a:r>
            <a:endParaRPr lang="en-US" dirty="0"/>
          </a:p>
        </p:txBody>
      </p:sp>
      <p:sp>
        <p:nvSpPr>
          <p:cNvPr id="53250" name="Rectangle 7" descr="Rectangle: Click to edit Master text styles&#10;Second level&#10;Third level&#10;Fourth level&#10;Fifth level"/>
          <p:cNvSpPr>
            <a:spLocks noGrp="1" noChangeArrowheads="1"/>
          </p:cNvSpPr>
          <p:nvPr>
            <p:ph type="body" sz="half" idx="4294967295"/>
          </p:nvPr>
        </p:nvSpPr>
        <p:spPr>
          <a:xfrm>
            <a:off x="1066800" y="4114800"/>
            <a:ext cx="7637462" cy="2743200"/>
          </a:xfrm>
        </p:spPr>
        <p:txBody>
          <a:bodyPr/>
          <a:lstStyle/>
          <a:p>
            <a:pPr marL="396875" indent="-304800">
              <a:lnSpc>
                <a:spcPct val="80000"/>
              </a:lnSpc>
              <a:spcBef>
                <a:spcPts val="600"/>
              </a:spcBef>
              <a:spcAft>
                <a:spcPts val="600"/>
              </a:spcAft>
              <a:buSzTx/>
              <a:buFontTx/>
              <a:buAutoNum type="alphaUcPeriod"/>
            </a:pPr>
            <a:r>
              <a:rPr lang="en-GB" altLang="en-US" sz="1600" dirty="0" smtClean="0"/>
              <a:t>Customer Premises Equipment </a:t>
            </a:r>
          </a:p>
          <a:p>
            <a:pPr marL="396875" indent="-304800">
              <a:lnSpc>
                <a:spcPct val="80000"/>
              </a:lnSpc>
              <a:spcBef>
                <a:spcPts val="600"/>
              </a:spcBef>
              <a:spcAft>
                <a:spcPts val="600"/>
              </a:spcAft>
              <a:buSzTx/>
              <a:buFontTx/>
              <a:buAutoNum type="alphaUcPeriod"/>
            </a:pPr>
            <a:r>
              <a:rPr lang="en-GB" altLang="en-US" sz="1600" dirty="0" smtClean="0"/>
              <a:t>Equipment Cord </a:t>
            </a:r>
          </a:p>
          <a:p>
            <a:pPr marL="396875" indent="-304800">
              <a:lnSpc>
                <a:spcPct val="80000"/>
              </a:lnSpc>
              <a:spcBef>
                <a:spcPts val="600"/>
              </a:spcBef>
              <a:spcAft>
                <a:spcPts val="600"/>
              </a:spcAft>
              <a:buSzTx/>
              <a:buFontTx/>
              <a:buAutoNum type="alphaUcPeriod"/>
            </a:pPr>
            <a:r>
              <a:rPr lang="en-GB" altLang="en-US" sz="1600" dirty="0" err="1" smtClean="0"/>
              <a:t>Patchcords</a:t>
            </a:r>
            <a:r>
              <a:rPr lang="en-GB" altLang="en-US" sz="1600" dirty="0" smtClean="0"/>
              <a:t>/cross-connect jumpers, including equipment cables/cords, should not exceed 5m (16 ft.). </a:t>
            </a:r>
          </a:p>
          <a:p>
            <a:pPr marL="396875" indent="-304800">
              <a:lnSpc>
                <a:spcPct val="80000"/>
              </a:lnSpc>
              <a:spcBef>
                <a:spcPts val="600"/>
              </a:spcBef>
              <a:spcAft>
                <a:spcPts val="600"/>
              </a:spcAft>
              <a:buSzTx/>
              <a:buFontTx/>
              <a:buAutoNum type="alphaUcPeriod"/>
            </a:pPr>
            <a:r>
              <a:rPr lang="en-GB" altLang="en-US" sz="1600" dirty="0" smtClean="0"/>
              <a:t>Horizontal cable 90m (295 ft.) max. total </a:t>
            </a:r>
          </a:p>
          <a:p>
            <a:pPr marL="396875" indent="-304800">
              <a:lnSpc>
                <a:spcPct val="80000"/>
              </a:lnSpc>
              <a:spcBef>
                <a:spcPts val="600"/>
              </a:spcBef>
              <a:spcAft>
                <a:spcPts val="600"/>
              </a:spcAft>
              <a:buSzTx/>
              <a:buFontTx/>
              <a:buAutoNum type="alphaUcPeriod"/>
            </a:pPr>
            <a:r>
              <a:rPr lang="en-GB" altLang="en-US" sz="1600" dirty="0" smtClean="0"/>
              <a:t>Transition point of consolidation point(optional) </a:t>
            </a:r>
          </a:p>
          <a:p>
            <a:pPr marL="396875" indent="-304800">
              <a:lnSpc>
                <a:spcPct val="80000"/>
              </a:lnSpc>
              <a:spcBef>
                <a:spcPts val="600"/>
              </a:spcBef>
              <a:spcAft>
                <a:spcPts val="600"/>
              </a:spcAft>
              <a:buSzTx/>
              <a:buFontTx/>
              <a:buAutoNum type="alphaUcPeriod"/>
            </a:pPr>
            <a:r>
              <a:rPr lang="en-GB" altLang="en-US" sz="1600" dirty="0" smtClean="0"/>
              <a:t>Telecommunications outlet/connector (TO) </a:t>
            </a:r>
          </a:p>
          <a:p>
            <a:pPr marL="396875" indent="-304800">
              <a:lnSpc>
                <a:spcPct val="80000"/>
              </a:lnSpc>
              <a:spcBef>
                <a:spcPts val="600"/>
              </a:spcBef>
              <a:spcAft>
                <a:spcPts val="600"/>
              </a:spcAft>
              <a:buSzTx/>
              <a:buFontTx/>
              <a:buAutoNum type="alphaUcPeriod"/>
            </a:pPr>
            <a:r>
              <a:rPr lang="en-GB" altLang="en-US" sz="1600" dirty="0" smtClean="0"/>
              <a:t>Work Area (WA) Equipment cord </a:t>
            </a:r>
          </a:p>
        </p:txBody>
      </p:sp>
      <p:pic>
        <p:nvPicPr>
          <p:cNvPr id="53251" name="Picture 5" descr="Enlarg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459750"/>
            <a:ext cx="7560684" cy="265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Date Placeholder 1"/>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endParaRPr lang="en-US" altLang="en-US" sz="1400" smtClean="0"/>
          </a:p>
        </p:txBody>
      </p:sp>
      <p:sp>
        <p:nvSpPr>
          <p:cNvPr id="55299"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r>
              <a:rPr lang="en-US" altLang="en-US" sz="1400" smtClean="0"/>
              <a:t>CISC 250 Class Notes</a:t>
            </a:r>
          </a:p>
        </p:txBody>
      </p:sp>
      <p:sp>
        <p:nvSpPr>
          <p:cNvPr id="5530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fld id="{D63091FA-EB46-4A8E-AA30-17FE824BF579}" type="slidenum">
              <a:rPr lang="en-US" altLang="en-US" sz="1400" smtClean="0"/>
              <a:pPr>
                <a:spcBef>
                  <a:spcPct val="0"/>
                </a:spcBef>
                <a:buClrTx/>
                <a:buSzTx/>
                <a:buFontTx/>
                <a:buNone/>
              </a:pPr>
              <a:t>29</a:t>
            </a:fld>
            <a:endParaRPr lang="en-US" altLang="en-US" sz="1400" smtClean="0"/>
          </a:p>
        </p:txBody>
      </p:sp>
      <p:pic>
        <p:nvPicPr>
          <p:cNvPr id="5530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85725"/>
            <a:ext cx="4803775" cy="677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endParaRPr lang="en-US" altLang="en-US" sz="1400" smtClean="0"/>
          </a:p>
        </p:txBody>
      </p:sp>
      <p:sp>
        <p:nvSpPr>
          <p:cNvPr id="8195"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r>
              <a:rPr lang="en-US" altLang="en-US" sz="1400" smtClean="0"/>
              <a:t>CISC 250 Class Notes</a:t>
            </a:r>
          </a:p>
        </p:txBody>
      </p:sp>
      <p:sp>
        <p:nvSpPr>
          <p:cNvPr id="819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fld id="{27B034C5-67C5-4877-9F9E-9C9FA64FA5FF}" type="slidenum">
              <a:rPr lang="en-US" altLang="en-US" sz="1400" smtClean="0"/>
              <a:pPr>
                <a:spcBef>
                  <a:spcPct val="0"/>
                </a:spcBef>
                <a:buClrTx/>
                <a:buSzTx/>
                <a:buFontTx/>
                <a:buNone/>
              </a:pPr>
              <a:t>3</a:t>
            </a:fld>
            <a:endParaRPr lang="en-US" altLang="en-US" sz="1400" smtClean="0"/>
          </a:p>
        </p:txBody>
      </p:sp>
      <p:sp>
        <p:nvSpPr>
          <p:cNvPr id="8197" name="Rectangle 4"/>
          <p:cNvSpPr>
            <a:spLocks noGrp="1" noChangeArrowheads="1"/>
          </p:cNvSpPr>
          <p:nvPr>
            <p:ph type="title"/>
          </p:nvPr>
        </p:nvSpPr>
        <p:spPr/>
        <p:txBody>
          <a:bodyPr/>
          <a:lstStyle/>
          <a:p>
            <a:pPr eaLnBrk="1" hangingPunct="1"/>
            <a:r>
              <a:rPr lang="en-GB" altLang="en-US" smtClean="0"/>
              <a:t>Cable Choices</a:t>
            </a:r>
            <a:endParaRPr lang="en-US" altLang="en-US" smtClean="0"/>
          </a:p>
        </p:txBody>
      </p:sp>
      <p:sp>
        <p:nvSpPr>
          <p:cNvPr id="8198" name="Rectangle 5"/>
          <p:cNvSpPr>
            <a:spLocks noGrp="1" noChangeArrowheads="1"/>
          </p:cNvSpPr>
          <p:nvPr>
            <p:ph type="body" idx="1"/>
          </p:nvPr>
        </p:nvSpPr>
        <p:spPr/>
        <p:txBody>
          <a:bodyPr/>
          <a:lstStyle/>
          <a:p>
            <a:pPr eaLnBrk="1" hangingPunct="1">
              <a:lnSpc>
                <a:spcPct val="93000"/>
              </a:lnSpc>
            </a:pPr>
            <a:r>
              <a:rPr lang="en-GB" altLang="en-US" dirty="0" smtClean="0"/>
              <a:t>UTP (unshielded twisted pair)</a:t>
            </a:r>
          </a:p>
          <a:p>
            <a:pPr eaLnBrk="1" hangingPunct="1"/>
            <a:r>
              <a:rPr lang="en-GB" altLang="en-US" dirty="0" smtClean="0"/>
              <a:t>STP (shielded twisted pair)</a:t>
            </a:r>
          </a:p>
          <a:p>
            <a:pPr eaLnBrk="1" hangingPunct="1"/>
            <a:r>
              <a:rPr lang="en-GB" altLang="en-US" dirty="0" smtClean="0"/>
              <a:t>Coaxial (phased out)</a:t>
            </a:r>
          </a:p>
          <a:p>
            <a:pPr eaLnBrk="1" hangingPunct="1"/>
            <a:r>
              <a:rPr lang="en-US" altLang="en-US" dirty="0" smtClean="0"/>
              <a:t>Fiber Optic Cable</a:t>
            </a:r>
            <a:endParaRPr lang="en-GB" altLang="en-US" dirty="0" smtClean="0"/>
          </a:p>
          <a:p>
            <a:pPr eaLnBrk="1" hangingPunct="1"/>
            <a:endParaRPr lang="en-US" altLang="en-US" dirty="0" smtClean="0"/>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855000" y="2967840"/>
              <a:ext cx="4744440" cy="238680"/>
            </p14:xfrm>
          </p:contentPart>
        </mc:Choice>
        <mc:Fallback>
          <p:pic>
            <p:nvPicPr>
              <p:cNvPr id="2" name="Ink 1"/>
              <p:cNvPicPr/>
              <p:nvPr/>
            </p:nvPicPr>
            <p:blipFill>
              <a:blip r:embed="rId4"/>
              <a:stretch>
                <a:fillRect/>
              </a:stretch>
            </p:blipFill>
            <p:spPr>
              <a:xfrm>
                <a:off x="848520" y="2961720"/>
                <a:ext cx="4755600" cy="255240"/>
              </a:xfrm>
              <a:prstGeom prst="rect">
                <a:avLst/>
              </a:prstGeom>
            </p:spPr>
          </p:pic>
        </mc:Fallback>
      </mc:AlternateContent>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endParaRPr lang="en-US" altLang="en-US" sz="1400" smtClean="0"/>
          </a:p>
        </p:txBody>
      </p:sp>
      <p:sp>
        <p:nvSpPr>
          <p:cNvPr id="10243"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r>
              <a:rPr lang="en-US" altLang="en-US" sz="1400" smtClean="0"/>
              <a:t>CISC 250 Class Notes</a:t>
            </a:r>
          </a:p>
        </p:txBody>
      </p:sp>
      <p:sp>
        <p:nvSpPr>
          <p:cNvPr id="1024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fld id="{97556415-5216-471C-9AB5-0EFBF17B1C3F}" type="slidenum">
              <a:rPr lang="en-US" altLang="en-US" sz="1400" smtClean="0"/>
              <a:pPr>
                <a:spcBef>
                  <a:spcPct val="0"/>
                </a:spcBef>
                <a:buClrTx/>
                <a:buSzTx/>
                <a:buFontTx/>
                <a:buNone/>
              </a:pPr>
              <a:t>4</a:t>
            </a:fld>
            <a:endParaRPr lang="en-US" altLang="en-US" sz="1400" smtClean="0"/>
          </a:p>
        </p:txBody>
      </p:sp>
      <p:sp>
        <p:nvSpPr>
          <p:cNvPr id="10245" name="Rectangle 2"/>
          <p:cNvSpPr>
            <a:spLocks noGrp="1" noChangeArrowheads="1"/>
          </p:cNvSpPr>
          <p:nvPr>
            <p:ph type="title"/>
          </p:nvPr>
        </p:nvSpPr>
        <p:spPr/>
        <p:txBody>
          <a:bodyPr/>
          <a:lstStyle/>
          <a:p>
            <a:pPr eaLnBrk="1" hangingPunct="1"/>
            <a:r>
              <a:rPr lang="en-US" altLang="en-US" smtClean="0"/>
              <a:t>UTP Wiring</a:t>
            </a:r>
          </a:p>
        </p:txBody>
      </p:sp>
      <p:sp>
        <p:nvSpPr>
          <p:cNvPr id="10246" name="Rectangle 3"/>
          <p:cNvSpPr>
            <a:spLocks noGrp="1" noChangeArrowheads="1"/>
          </p:cNvSpPr>
          <p:nvPr>
            <p:ph type="body" idx="1"/>
          </p:nvPr>
        </p:nvSpPr>
        <p:spPr/>
        <p:txBody>
          <a:bodyPr/>
          <a:lstStyle/>
          <a:p>
            <a:pPr eaLnBrk="1" hangingPunct="1"/>
            <a:r>
              <a:rPr lang="en-US" altLang="en-US" smtClean="0"/>
              <a:t>UTP wiring has a number of pairs (usually 2-4) of copper wire </a:t>
            </a:r>
          </a:p>
          <a:p>
            <a:pPr eaLnBrk="1" hangingPunct="1"/>
            <a:r>
              <a:rPr lang="en-US" altLang="en-US" smtClean="0"/>
              <a:t>Twisted to reduce EMI</a:t>
            </a:r>
          </a:p>
          <a:p>
            <a:pPr eaLnBrk="1" hangingPunct="1"/>
            <a:r>
              <a:rPr lang="en-US" altLang="en-US" smtClean="0"/>
              <a:t>But still have problems</a:t>
            </a:r>
          </a:p>
          <a:p>
            <a:pPr lvl="1" eaLnBrk="1" hangingPunct="1"/>
            <a:r>
              <a:rPr lang="en-US" altLang="en-US" smtClean="0"/>
              <a:t>Attenuation</a:t>
            </a:r>
          </a:p>
          <a:p>
            <a:pPr lvl="1" eaLnBrk="1" hangingPunct="1"/>
            <a:r>
              <a:rPr lang="en-US" altLang="en-US" smtClean="0"/>
              <a:t>Near-end crosstalk (NEXT)</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endParaRPr lang="en-US" altLang="en-US" sz="1400" smtClean="0"/>
          </a:p>
        </p:txBody>
      </p:sp>
      <p:sp>
        <p:nvSpPr>
          <p:cNvPr id="11267"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r>
              <a:rPr lang="en-US" altLang="en-US" sz="1400" smtClean="0"/>
              <a:t>CISC 250 Class Notes</a:t>
            </a:r>
          </a:p>
        </p:txBody>
      </p:sp>
      <p:sp>
        <p:nvSpPr>
          <p:cNvPr id="1126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fld id="{1446D129-0193-48FF-8766-A500A1FD7EF6}" type="slidenum">
              <a:rPr lang="en-US" altLang="en-US" sz="1400" smtClean="0"/>
              <a:pPr>
                <a:spcBef>
                  <a:spcPct val="0"/>
                </a:spcBef>
                <a:buClrTx/>
                <a:buSzTx/>
                <a:buFontTx/>
                <a:buNone/>
              </a:pPr>
              <a:t>5</a:t>
            </a:fld>
            <a:endParaRPr lang="en-US" altLang="en-US" sz="1400" smtClean="0"/>
          </a:p>
        </p:txBody>
      </p:sp>
      <p:sp>
        <p:nvSpPr>
          <p:cNvPr id="11269" name="Rectangle 2"/>
          <p:cNvSpPr>
            <a:spLocks noGrp="1" noChangeArrowheads="1"/>
          </p:cNvSpPr>
          <p:nvPr>
            <p:ph type="title"/>
          </p:nvPr>
        </p:nvSpPr>
        <p:spPr/>
        <p:txBody>
          <a:bodyPr/>
          <a:lstStyle/>
          <a:p>
            <a:pPr eaLnBrk="1" hangingPunct="1"/>
            <a:r>
              <a:rPr lang="en-US" altLang="en-US" sz="3600" smtClean="0"/>
              <a:t>Electromagnetic Interference (EMI)</a:t>
            </a:r>
          </a:p>
        </p:txBody>
      </p:sp>
      <p:sp>
        <p:nvSpPr>
          <p:cNvPr id="1303555" name="Rectangle 3"/>
          <p:cNvSpPr>
            <a:spLocks noGrp="1" noChangeArrowheads="1"/>
          </p:cNvSpPr>
          <p:nvPr>
            <p:ph type="body" idx="1"/>
          </p:nvPr>
        </p:nvSpPr>
        <p:spPr/>
        <p:txBody>
          <a:bodyPr/>
          <a:lstStyle/>
          <a:p>
            <a:pPr eaLnBrk="1" hangingPunct="1"/>
            <a:r>
              <a:rPr lang="en-US" altLang="en-US" smtClean="0"/>
              <a:t>Energy from </a:t>
            </a:r>
            <a:r>
              <a:rPr lang="en-US" altLang="en-US" b="1" smtClean="0"/>
              <a:t>outside</a:t>
            </a:r>
            <a:r>
              <a:rPr lang="en-US" altLang="en-US" smtClean="0"/>
              <a:t> the wires. Adds to the signals in the wire.</a:t>
            </a:r>
          </a:p>
          <a:p>
            <a:pPr lvl="1" eaLnBrk="1" hangingPunct="1"/>
            <a:r>
              <a:rPr lang="en-US" altLang="en-US" smtClean="0"/>
              <a:t>Shielded wire resists EMI</a:t>
            </a:r>
          </a:p>
          <a:p>
            <a:pPr lvl="1" eaLnBrk="1" hangingPunct="1"/>
            <a:r>
              <a:rPr lang="en-US" altLang="en-US" smtClean="0"/>
              <a:t>Unshielded wire is cheaper</a:t>
            </a:r>
          </a:p>
        </p:txBody>
      </p:sp>
      <p:grpSp>
        <p:nvGrpSpPr>
          <p:cNvPr id="11271" name="Group 15"/>
          <p:cNvGrpSpPr>
            <a:grpSpLocks/>
          </p:cNvGrpSpPr>
          <p:nvPr/>
        </p:nvGrpSpPr>
        <p:grpSpPr bwMode="auto">
          <a:xfrm>
            <a:off x="1143000" y="3657600"/>
            <a:ext cx="7391400" cy="2638425"/>
            <a:chOff x="192" y="1824"/>
            <a:chExt cx="5184" cy="2156"/>
          </a:xfrm>
        </p:grpSpPr>
        <p:pic>
          <p:nvPicPr>
            <p:cNvPr id="112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 y="3264"/>
              <a:ext cx="23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72" y="3264"/>
              <a:ext cx="23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4" name="Picture 6" descr="ELECGE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56" y="1824"/>
              <a:ext cx="1469" cy="1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5" name="Rectangle 7"/>
            <p:cNvSpPr>
              <a:spLocks noChangeArrowheads="1"/>
            </p:cNvSpPr>
            <p:nvPr/>
          </p:nvSpPr>
          <p:spPr bwMode="auto">
            <a:xfrm>
              <a:off x="768" y="3264"/>
              <a:ext cx="1344" cy="384"/>
            </a:xfrm>
            <a:prstGeom prst="rect">
              <a:avLst/>
            </a:prstGeom>
            <a:solidFill>
              <a:srgbClr val="C0C0C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endParaRPr lang="en-US" altLang="en-US" sz="2400"/>
            </a:p>
          </p:txBody>
        </p:sp>
        <p:sp>
          <p:nvSpPr>
            <p:cNvPr id="11276" name="Text Box 8"/>
            <p:cNvSpPr txBox="1">
              <a:spLocks noChangeArrowheads="1"/>
            </p:cNvSpPr>
            <p:nvPr/>
          </p:nvSpPr>
          <p:spPr bwMode="auto">
            <a:xfrm>
              <a:off x="1032" y="3655"/>
              <a:ext cx="823"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FontTx/>
                <a:buNone/>
              </a:pPr>
              <a:r>
                <a:rPr lang="en-US" altLang="en-US" sz="2000">
                  <a:latin typeface="Arial" panose="020B0604020202020204" pitchFamily="34" charset="0"/>
                </a:rPr>
                <a:t>Shielded</a:t>
              </a:r>
            </a:p>
          </p:txBody>
        </p:sp>
        <p:sp>
          <p:nvSpPr>
            <p:cNvPr id="11277" name="Text Box 9"/>
            <p:cNvSpPr txBox="1">
              <a:spLocks noChangeArrowheads="1"/>
            </p:cNvSpPr>
            <p:nvPr/>
          </p:nvSpPr>
          <p:spPr bwMode="auto">
            <a:xfrm>
              <a:off x="3669" y="3607"/>
              <a:ext cx="1022"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FontTx/>
                <a:buNone/>
              </a:pPr>
              <a:r>
                <a:rPr lang="en-US" altLang="en-US" sz="2000">
                  <a:latin typeface="Arial" panose="020B0604020202020204" pitchFamily="34" charset="0"/>
                </a:rPr>
                <a:t>Unshielded</a:t>
              </a:r>
            </a:p>
          </p:txBody>
        </p:sp>
        <p:sp>
          <p:nvSpPr>
            <p:cNvPr id="11278" name="Line 10"/>
            <p:cNvSpPr>
              <a:spLocks noChangeShapeType="1"/>
            </p:cNvSpPr>
            <p:nvPr/>
          </p:nvSpPr>
          <p:spPr bwMode="auto">
            <a:xfrm>
              <a:off x="4176" y="2880"/>
              <a:ext cx="0" cy="43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1279" name="Line 11"/>
            <p:cNvSpPr>
              <a:spLocks noChangeShapeType="1"/>
            </p:cNvSpPr>
            <p:nvPr/>
          </p:nvSpPr>
          <p:spPr bwMode="auto">
            <a:xfrm flipH="1">
              <a:off x="1200" y="2496"/>
              <a:ext cx="2112" cy="72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1280" name="Line 12"/>
            <p:cNvSpPr>
              <a:spLocks noChangeShapeType="1"/>
            </p:cNvSpPr>
            <p:nvPr/>
          </p:nvSpPr>
          <p:spPr bwMode="auto">
            <a:xfrm flipH="1">
              <a:off x="2976" y="2784"/>
              <a:ext cx="528" cy="30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1281" name="Line 13"/>
            <p:cNvSpPr>
              <a:spLocks noChangeShapeType="1"/>
            </p:cNvSpPr>
            <p:nvPr/>
          </p:nvSpPr>
          <p:spPr bwMode="auto">
            <a:xfrm>
              <a:off x="4848" y="2784"/>
              <a:ext cx="288" cy="2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1282" name="Rectangle 14"/>
            <p:cNvSpPr>
              <a:spLocks noChangeArrowheads="1"/>
            </p:cNvSpPr>
            <p:nvPr/>
          </p:nvSpPr>
          <p:spPr bwMode="auto">
            <a:xfrm>
              <a:off x="1920" y="2640"/>
              <a:ext cx="816" cy="336"/>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lgn="ctr">
                <a:spcBef>
                  <a:spcPct val="0"/>
                </a:spcBef>
                <a:buClrTx/>
                <a:buSzTx/>
                <a:buFontTx/>
                <a:buNone/>
              </a:pPr>
              <a:r>
                <a:rPr lang="en-US" altLang="en-US" sz="2400">
                  <a:latin typeface="Arial" panose="020B0604020202020204" pitchFamily="34" charset="0"/>
                </a:rPr>
                <a:t>EMI</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0355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0355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endParaRPr lang="en-US" altLang="en-US" sz="1400" smtClean="0"/>
          </a:p>
        </p:txBody>
      </p:sp>
      <p:sp>
        <p:nvSpPr>
          <p:cNvPr id="13315" name="Footer Placeholder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r>
              <a:rPr lang="en-US" altLang="en-US" sz="1400" smtClean="0"/>
              <a:t>CISC 250 Class Notes</a:t>
            </a:r>
          </a:p>
        </p:txBody>
      </p:sp>
      <p:sp>
        <p:nvSpPr>
          <p:cNvPr id="13316"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fld id="{C67C6F82-D3B5-4054-9030-7CE979929A17}" type="slidenum">
              <a:rPr lang="en-US" altLang="en-US" sz="1400" smtClean="0"/>
              <a:pPr>
                <a:spcBef>
                  <a:spcPct val="0"/>
                </a:spcBef>
                <a:buClrTx/>
                <a:buSzTx/>
                <a:buFontTx/>
                <a:buNone/>
              </a:pPr>
              <a:t>6</a:t>
            </a:fld>
            <a:endParaRPr lang="en-US" altLang="en-US" sz="1400" smtClean="0"/>
          </a:p>
        </p:txBody>
      </p:sp>
      <p:sp>
        <p:nvSpPr>
          <p:cNvPr id="13317" name="Rectangle 2"/>
          <p:cNvSpPr>
            <a:spLocks noGrp="1" noChangeArrowheads="1"/>
          </p:cNvSpPr>
          <p:nvPr>
            <p:ph type="title"/>
          </p:nvPr>
        </p:nvSpPr>
        <p:spPr/>
        <p:txBody>
          <a:bodyPr/>
          <a:lstStyle/>
          <a:p>
            <a:pPr eaLnBrk="1" hangingPunct="1"/>
            <a:r>
              <a:rPr lang="en-US" altLang="en-US" smtClean="0"/>
              <a:t>Noise and Attenuation</a:t>
            </a:r>
          </a:p>
        </p:txBody>
      </p:sp>
      <p:sp>
        <p:nvSpPr>
          <p:cNvPr id="13318" name="Text Box 3"/>
          <p:cNvSpPr txBox="1">
            <a:spLocks noChangeArrowheads="1"/>
          </p:cNvSpPr>
          <p:nvPr/>
        </p:nvSpPr>
        <p:spPr bwMode="auto">
          <a:xfrm>
            <a:off x="7467600" y="5345113"/>
            <a:ext cx="11731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lgn="ctr" eaLnBrk="1" hangingPunct="1">
              <a:spcBef>
                <a:spcPct val="0"/>
              </a:spcBef>
              <a:buClrTx/>
              <a:buSzTx/>
              <a:buFontTx/>
              <a:buNone/>
            </a:pPr>
            <a:r>
              <a:rPr lang="en-US" altLang="en-US" sz="2000">
                <a:latin typeface="Arial" panose="020B0604020202020204" pitchFamily="34" charset="0"/>
              </a:rPr>
              <a:t>Distance</a:t>
            </a:r>
          </a:p>
        </p:txBody>
      </p:sp>
      <p:sp>
        <p:nvSpPr>
          <p:cNvPr id="13319" name="Line 4"/>
          <p:cNvSpPr>
            <a:spLocks noChangeShapeType="1"/>
          </p:cNvSpPr>
          <p:nvPr/>
        </p:nvSpPr>
        <p:spPr bwMode="auto">
          <a:xfrm>
            <a:off x="620713" y="5029200"/>
            <a:ext cx="8001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3320" name="Arc 5"/>
          <p:cNvSpPr>
            <a:spLocks/>
          </p:cNvSpPr>
          <p:nvPr/>
        </p:nvSpPr>
        <p:spPr bwMode="auto">
          <a:xfrm rot="40376" flipH="1" flipV="1">
            <a:off x="773113" y="2362200"/>
            <a:ext cx="6019800" cy="25908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57150">
            <a:solidFill>
              <a:srgbClr val="00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321" name="Line 6"/>
          <p:cNvSpPr>
            <a:spLocks noChangeShapeType="1"/>
          </p:cNvSpPr>
          <p:nvPr/>
        </p:nvSpPr>
        <p:spPr bwMode="auto">
          <a:xfrm>
            <a:off x="6619875" y="4953000"/>
            <a:ext cx="2078038" cy="228600"/>
          </a:xfrm>
          <a:prstGeom prst="line">
            <a:avLst/>
          </a:prstGeom>
          <a:noFill/>
          <a:ln w="57150">
            <a:solidFill>
              <a:srgbClr val="0066FF"/>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3322" name="Line 7"/>
          <p:cNvSpPr>
            <a:spLocks noChangeShapeType="1"/>
          </p:cNvSpPr>
          <p:nvPr/>
        </p:nvSpPr>
        <p:spPr bwMode="auto">
          <a:xfrm flipV="1">
            <a:off x="696913" y="4724400"/>
            <a:ext cx="284162"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3323" name="Line 8"/>
          <p:cNvSpPr>
            <a:spLocks noChangeShapeType="1"/>
          </p:cNvSpPr>
          <p:nvPr/>
        </p:nvSpPr>
        <p:spPr bwMode="auto">
          <a:xfrm>
            <a:off x="981075" y="4724400"/>
            <a:ext cx="477838"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3324" name="Line 9"/>
          <p:cNvSpPr>
            <a:spLocks noChangeShapeType="1"/>
          </p:cNvSpPr>
          <p:nvPr/>
        </p:nvSpPr>
        <p:spPr bwMode="auto">
          <a:xfrm>
            <a:off x="1458913" y="5334000"/>
            <a:ext cx="533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3325" name="Line 10"/>
          <p:cNvSpPr>
            <a:spLocks noChangeShapeType="1"/>
          </p:cNvSpPr>
          <p:nvPr/>
        </p:nvSpPr>
        <p:spPr bwMode="auto">
          <a:xfrm flipV="1">
            <a:off x="1992313" y="4495800"/>
            <a:ext cx="360362"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3326" name="Line 11"/>
          <p:cNvSpPr>
            <a:spLocks noChangeShapeType="1"/>
          </p:cNvSpPr>
          <p:nvPr/>
        </p:nvSpPr>
        <p:spPr bwMode="auto">
          <a:xfrm>
            <a:off x="2352675" y="4495800"/>
            <a:ext cx="249238"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3327" name="Line 12"/>
          <p:cNvSpPr>
            <a:spLocks noChangeShapeType="1"/>
          </p:cNvSpPr>
          <p:nvPr/>
        </p:nvSpPr>
        <p:spPr bwMode="auto">
          <a:xfrm flipV="1">
            <a:off x="2581275" y="4800600"/>
            <a:ext cx="630238"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3328" name="Line 13"/>
          <p:cNvSpPr>
            <a:spLocks noChangeShapeType="1"/>
          </p:cNvSpPr>
          <p:nvPr/>
        </p:nvSpPr>
        <p:spPr bwMode="auto">
          <a:xfrm>
            <a:off x="3190875" y="4800600"/>
            <a:ext cx="325438"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3329" name="Line 14"/>
          <p:cNvSpPr>
            <a:spLocks noChangeShapeType="1"/>
          </p:cNvSpPr>
          <p:nvPr/>
        </p:nvSpPr>
        <p:spPr bwMode="auto">
          <a:xfrm flipV="1">
            <a:off x="3516313" y="3276600"/>
            <a:ext cx="436562" cy="2057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3330" name="Line 15"/>
          <p:cNvSpPr>
            <a:spLocks noChangeShapeType="1"/>
          </p:cNvSpPr>
          <p:nvPr/>
        </p:nvSpPr>
        <p:spPr bwMode="auto">
          <a:xfrm>
            <a:off x="3952875" y="3276600"/>
            <a:ext cx="477838" cy="2057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3331" name="Line 16"/>
          <p:cNvSpPr>
            <a:spLocks noChangeShapeType="1"/>
          </p:cNvSpPr>
          <p:nvPr/>
        </p:nvSpPr>
        <p:spPr bwMode="auto">
          <a:xfrm flipV="1">
            <a:off x="4430713" y="4800600"/>
            <a:ext cx="4572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3332" name="Line 17"/>
          <p:cNvSpPr>
            <a:spLocks noChangeShapeType="1"/>
          </p:cNvSpPr>
          <p:nvPr/>
        </p:nvSpPr>
        <p:spPr bwMode="auto">
          <a:xfrm>
            <a:off x="4887913" y="4800600"/>
            <a:ext cx="6858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3333" name="Line 18"/>
          <p:cNvSpPr>
            <a:spLocks noChangeShapeType="1"/>
          </p:cNvSpPr>
          <p:nvPr/>
        </p:nvSpPr>
        <p:spPr bwMode="auto">
          <a:xfrm flipV="1">
            <a:off x="5573713" y="4800600"/>
            <a:ext cx="6858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3334" name="Line 19"/>
          <p:cNvSpPr>
            <a:spLocks noChangeShapeType="1"/>
          </p:cNvSpPr>
          <p:nvPr/>
        </p:nvSpPr>
        <p:spPr bwMode="auto">
          <a:xfrm>
            <a:off x="6259513" y="4800600"/>
            <a:ext cx="6858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3335" name="Line 20"/>
          <p:cNvSpPr>
            <a:spLocks noChangeShapeType="1"/>
          </p:cNvSpPr>
          <p:nvPr/>
        </p:nvSpPr>
        <p:spPr bwMode="auto">
          <a:xfrm flipV="1">
            <a:off x="6945313" y="4572000"/>
            <a:ext cx="16764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3336" name="Text Box 21"/>
          <p:cNvSpPr txBox="1">
            <a:spLocks noChangeArrowheads="1"/>
          </p:cNvSpPr>
          <p:nvPr/>
        </p:nvSpPr>
        <p:spPr bwMode="auto">
          <a:xfrm>
            <a:off x="1165225" y="2895600"/>
            <a:ext cx="8921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lgn="ctr" eaLnBrk="1" hangingPunct="1">
              <a:spcBef>
                <a:spcPct val="0"/>
              </a:spcBef>
              <a:buClrTx/>
              <a:buSzTx/>
              <a:buFontTx/>
              <a:buNone/>
            </a:pPr>
            <a:r>
              <a:rPr lang="en-US" altLang="en-US" sz="2000">
                <a:latin typeface="Arial" panose="020B0604020202020204" pitchFamily="34" charset="0"/>
              </a:rPr>
              <a:t>Signal</a:t>
            </a:r>
          </a:p>
        </p:txBody>
      </p:sp>
      <p:sp>
        <p:nvSpPr>
          <p:cNvPr id="13337" name="Text Box 22"/>
          <p:cNvSpPr txBox="1">
            <a:spLocks noChangeArrowheads="1"/>
          </p:cNvSpPr>
          <p:nvPr/>
        </p:nvSpPr>
        <p:spPr bwMode="auto">
          <a:xfrm>
            <a:off x="3944938" y="3200400"/>
            <a:ext cx="15414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lgn="ctr" eaLnBrk="1" hangingPunct="1">
              <a:spcBef>
                <a:spcPct val="0"/>
              </a:spcBef>
              <a:buClrTx/>
              <a:buSzTx/>
              <a:buFontTx/>
              <a:buNone/>
            </a:pPr>
            <a:r>
              <a:rPr lang="en-US" altLang="en-US" sz="2000">
                <a:latin typeface="Arial" panose="020B0604020202020204" pitchFamily="34" charset="0"/>
              </a:rPr>
              <a:t>Noise Spike</a:t>
            </a:r>
          </a:p>
        </p:txBody>
      </p:sp>
      <p:sp>
        <p:nvSpPr>
          <p:cNvPr id="13338" name="Text Box 23"/>
          <p:cNvSpPr txBox="1">
            <a:spLocks noChangeArrowheads="1"/>
          </p:cNvSpPr>
          <p:nvPr/>
        </p:nvSpPr>
        <p:spPr bwMode="auto">
          <a:xfrm>
            <a:off x="3038475" y="5334000"/>
            <a:ext cx="8350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lgn="ctr" eaLnBrk="1" hangingPunct="1">
              <a:spcBef>
                <a:spcPct val="0"/>
              </a:spcBef>
              <a:buClrTx/>
              <a:buSzTx/>
              <a:buFontTx/>
              <a:buNone/>
            </a:pPr>
            <a:r>
              <a:rPr lang="en-US" altLang="en-US" sz="2000">
                <a:latin typeface="Arial" panose="020B0604020202020204" pitchFamily="34" charset="0"/>
              </a:rPr>
              <a:t>Noise</a:t>
            </a:r>
          </a:p>
        </p:txBody>
      </p:sp>
      <p:sp>
        <p:nvSpPr>
          <p:cNvPr id="13339" name="Text Box 24"/>
          <p:cNvSpPr txBox="1">
            <a:spLocks noChangeArrowheads="1"/>
          </p:cNvSpPr>
          <p:nvPr/>
        </p:nvSpPr>
        <p:spPr bwMode="auto">
          <a:xfrm>
            <a:off x="390525" y="1905000"/>
            <a:ext cx="904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lgn="ctr" eaLnBrk="1" hangingPunct="1">
              <a:spcBef>
                <a:spcPct val="0"/>
              </a:spcBef>
              <a:buClrTx/>
              <a:buSzTx/>
              <a:buFontTx/>
              <a:buNone/>
            </a:pPr>
            <a:r>
              <a:rPr lang="en-US" altLang="en-US" sz="2000">
                <a:latin typeface="Arial" panose="020B0604020202020204" pitchFamily="34" charset="0"/>
              </a:rPr>
              <a:t>Power</a:t>
            </a:r>
          </a:p>
        </p:txBody>
      </p:sp>
      <p:sp>
        <p:nvSpPr>
          <p:cNvPr id="13340" name="AutoShape 25"/>
          <p:cNvSpPr>
            <a:spLocks noChangeArrowheads="1"/>
          </p:cNvSpPr>
          <p:nvPr/>
        </p:nvSpPr>
        <p:spPr bwMode="auto">
          <a:xfrm>
            <a:off x="3495675" y="4267200"/>
            <a:ext cx="990600" cy="685800"/>
          </a:xfrm>
          <a:prstGeom prst="irregularSeal1">
            <a:avLst/>
          </a:prstGeom>
          <a:solidFill>
            <a:srgbClr val="FF0000"/>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endParaRPr lang="en-US" altLang="en-US" sz="2400"/>
          </a:p>
        </p:txBody>
      </p:sp>
      <p:sp>
        <p:nvSpPr>
          <p:cNvPr id="13341" name="Text Box 26"/>
          <p:cNvSpPr txBox="1">
            <a:spLocks noChangeArrowheads="1"/>
          </p:cNvSpPr>
          <p:nvPr/>
        </p:nvSpPr>
        <p:spPr bwMode="auto">
          <a:xfrm>
            <a:off x="2657475" y="3886200"/>
            <a:ext cx="11445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r>
              <a:rPr lang="en-US" altLang="en-US" sz="2000">
                <a:latin typeface="Arial" panose="020B0604020202020204" pitchFamily="34" charset="0"/>
              </a:rPr>
              <a:t>Damage</a:t>
            </a:r>
          </a:p>
        </p:txBody>
      </p:sp>
      <p:sp>
        <p:nvSpPr>
          <p:cNvPr id="13342" name="Line 27"/>
          <p:cNvSpPr>
            <a:spLocks noChangeShapeType="1"/>
          </p:cNvSpPr>
          <p:nvPr/>
        </p:nvSpPr>
        <p:spPr bwMode="auto">
          <a:xfrm>
            <a:off x="6716713" y="4495800"/>
            <a:ext cx="0" cy="53340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3343" name="Text Box 28"/>
          <p:cNvSpPr txBox="1">
            <a:spLocks noChangeArrowheads="1"/>
          </p:cNvSpPr>
          <p:nvPr/>
        </p:nvSpPr>
        <p:spPr bwMode="auto">
          <a:xfrm>
            <a:off x="5973763" y="3717925"/>
            <a:ext cx="14843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lgn="ctr" eaLnBrk="1" hangingPunct="1">
              <a:spcBef>
                <a:spcPct val="0"/>
              </a:spcBef>
              <a:buClrTx/>
              <a:buSzTx/>
              <a:buFontTx/>
              <a:buNone/>
            </a:pPr>
            <a:r>
              <a:rPr lang="en-US" altLang="en-US" sz="2000">
                <a:latin typeface="Arial" panose="020B0604020202020204" pitchFamily="34" charset="0"/>
              </a:rPr>
              <a:t>Noise Floor</a:t>
            </a:r>
          </a:p>
          <a:p>
            <a:pPr algn="ctr" eaLnBrk="1" hangingPunct="1">
              <a:spcBef>
                <a:spcPct val="0"/>
              </a:spcBef>
              <a:buClrTx/>
              <a:buSzTx/>
              <a:buFontTx/>
              <a:buNone/>
            </a:pPr>
            <a:r>
              <a:rPr lang="en-US" altLang="en-US" sz="2000">
                <a:latin typeface="Arial" panose="020B0604020202020204" pitchFamily="34" charset="0"/>
              </a:rPr>
              <a:t>(average)</a:t>
            </a:r>
          </a:p>
        </p:txBody>
      </p:sp>
      <p:sp>
        <p:nvSpPr>
          <p:cNvPr id="13344" name="Line 29"/>
          <p:cNvSpPr>
            <a:spLocks noChangeShapeType="1"/>
          </p:cNvSpPr>
          <p:nvPr/>
        </p:nvSpPr>
        <p:spPr bwMode="auto">
          <a:xfrm flipV="1">
            <a:off x="554038" y="4892675"/>
            <a:ext cx="284162"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3345" name="Line 30"/>
          <p:cNvSpPr>
            <a:spLocks noChangeShapeType="1"/>
          </p:cNvSpPr>
          <p:nvPr/>
        </p:nvSpPr>
        <p:spPr bwMode="auto">
          <a:xfrm rot="10800000">
            <a:off x="1598613" y="3673475"/>
            <a:ext cx="1587" cy="1355725"/>
          </a:xfrm>
          <a:prstGeom prst="line">
            <a:avLst/>
          </a:prstGeom>
          <a:noFill/>
          <a:ln w="571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3346" name="Text Box 31"/>
          <p:cNvSpPr txBox="1">
            <a:spLocks noChangeArrowheads="1"/>
          </p:cNvSpPr>
          <p:nvPr/>
        </p:nvSpPr>
        <p:spPr bwMode="auto">
          <a:xfrm>
            <a:off x="377825" y="3429000"/>
            <a:ext cx="120015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lgn="ctr" eaLnBrk="1" hangingPunct="1">
              <a:spcBef>
                <a:spcPct val="0"/>
              </a:spcBef>
              <a:buClrTx/>
              <a:buSzTx/>
              <a:buFontTx/>
              <a:buNone/>
            </a:pPr>
            <a:r>
              <a:rPr lang="en-US" altLang="en-US" sz="2000" b="1">
                <a:latin typeface="Arial" panose="020B0604020202020204" pitchFamily="34" charset="0"/>
              </a:rPr>
              <a:t>Signal-</a:t>
            </a:r>
          </a:p>
          <a:p>
            <a:pPr algn="ctr" eaLnBrk="1" hangingPunct="1">
              <a:spcBef>
                <a:spcPct val="0"/>
              </a:spcBef>
              <a:buClrTx/>
              <a:buSzTx/>
              <a:buFontTx/>
              <a:buNone/>
            </a:pPr>
            <a:r>
              <a:rPr lang="en-US" altLang="en-US" sz="2000" b="1">
                <a:latin typeface="Arial" panose="020B0604020202020204" pitchFamily="34" charset="0"/>
              </a:rPr>
              <a:t>to-Noise</a:t>
            </a:r>
          </a:p>
          <a:p>
            <a:pPr algn="ctr" eaLnBrk="1" hangingPunct="1">
              <a:spcBef>
                <a:spcPct val="0"/>
              </a:spcBef>
              <a:buClrTx/>
              <a:buSzTx/>
              <a:buFontTx/>
              <a:buNone/>
            </a:pPr>
            <a:r>
              <a:rPr lang="en-US" altLang="en-US" sz="2000" b="1">
                <a:latin typeface="Arial" panose="020B0604020202020204" pitchFamily="34" charset="0"/>
              </a:rPr>
              <a:t>Ratio</a:t>
            </a:r>
          </a:p>
          <a:p>
            <a:pPr algn="ctr" eaLnBrk="1" hangingPunct="1">
              <a:spcBef>
                <a:spcPct val="0"/>
              </a:spcBef>
              <a:buClrTx/>
              <a:buSzTx/>
              <a:buFontTx/>
              <a:buNone/>
            </a:pPr>
            <a:r>
              <a:rPr lang="en-US" altLang="en-US" sz="2000" b="1">
                <a:latin typeface="Arial" panose="020B0604020202020204" pitchFamily="34" charset="0"/>
              </a:rPr>
              <a:t>(SNR)</a:t>
            </a:r>
          </a:p>
        </p:txBody>
      </p:sp>
      <p:sp>
        <p:nvSpPr>
          <p:cNvPr id="13347" name="Text Box 32"/>
          <p:cNvSpPr txBox="1">
            <a:spLocks noChangeArrowheads="1"/>
          </p:cNvSpPr>
          <p:nvPr/>
        </p:nvSpPr>
        <p:spPr bwMode="auto">
          <a:xfrm>
            <a:off x="4432300" y="1600200"/>
            <a:ext cx="4183063" cy="1320800"/>
          </a:xfrm>
          <a:prstGeom prst="rect">
            <a:avLst/>
          </a:prstGeom>
          <a:solidFill>
            <a:srgbClr val="CCECFF"/>
          </a:solidFill>
          <a:ln w="9525">
            <a:solidFill>
              <a:schemeClr val="tx1"/>
            </a:solidFill>
            <a:miter lim="800000"/>
            <a:headEnd/>
            <a:tailEnd/>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lgn="ctr" eaLnBrk="1" hangingPunct="1">
              <a:spcBef>
                <a:spcPct val="0"/>
              </a:spcBef>
              <a:buClrTx/>
              <a:buSzTx/>
              <a:buFontTx/>
              <a:buNone/>
            </a:pPr>
            <a:r>
              <a:rPr lang="en-US" altLang="en-US" sz="2000" b="1">
                <a:latin typeface="Arial" panose="020B0604020202020204" pitchFamily="34" charset="0"/>
              </a:rPr>
              <a:t>SNR</a:t>
            </a:r>
            <a:r>
              <a:rPr lang="en-US" altLang="en-US" sz="2000">
                <a:latin typeface="Arial" panose="020B0604020202020204" pitchFamily="34" charset="0"/>
              </a:rPr>
              <a:t> = Signal Power / Noise Power</a:t>
            </a:r>
          </a:p>
          <a:p>
            <a:pPr algn="ctr" eaLnBrk="1" hangingPunct="1">
              <a:spcBef>
                <a:spcPct val="0"/>
              </a:spcBef>
              <a:buClrTx/>
              <a:buSzTx/>
              <a:buFontTx/>
              <a:buNone/>
            </a:pPr>
            <a:r>
              <a:rPr lang="en-US" altLang="en-US" sz="2000">
                <a:latin typeface="Arial" panose="020B0604020202020204" pitchFamily="34" charset="0"/>
              </a:rPr>
              <a:t>If SNR is high, noise errors are rare</a:t>
            </a:r>
          </a:p>
          <a:p>
            <a:pPr algn="ctr" eaLnBrk="1" hangingPunct="1">
              <a:spcBef>
                <a:spcPct val="0"/>
              </a:spcBef>
              <a:buClrTx/>
              <a:buSzTx/>
              <a:buFontTx/>
              <a:buNone/>
            </a:pPr>
            <a:r>
              <a:rPr lang="en-US" altLang="en-US" sz="2000">
                <a:latin typeface="Arial" panose="020B0604020202020204" pitchFamily="34" charset="0"/>
              </a:rPr>
              <a:t>As signal travels, it attenuates, </a:t>
            </a:r>
          </a:p>
          <a:p>
            <a:pPr algn="ctr" eaLnBrk="1" hangingPunct="1">
              <a:spcBef>
                <a:spcPct val="0"/>
              </a:spcBef>
              <a:buClrTx/>
              <a:buSzTx/>
              <a:buFontTx/>
              <a:buNone/>
            </a:pPr>
            <a:r>
              <a:rPr lang="en-US" altLang="en-US" sz="2000">
                <a:latin typeface="Arial" panose="020B0604020202020204" pitchFamily="34" charset="0"/>
              </a:rPr>
              <a:t>and noise errors increase</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Date Placeholder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endParaRPr lang="en-US" altLang="en-US" sz="1400" smtClean="0"/>
          </a:p>
        </p:txBody>
      </p:sp>
      <p:sp>
        <p:nvSpPr>
          <p:cNvPr id="15363" name="Footer Placeholder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r>
              <a:rPr lang="en-US" altLang="en-US" sz="1400" smtClean="0"/>
              <a:t>CISC 250 Class Notes</a:t>
            </a:r>
          </a:p>
        </p:txBody>
      </p:sp>
      <p:sp>
        <p:nvSpPr>
          <p:cNvPr id="15364"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fld id="{8A84A6A1-C61D-46FD-ACEC-F2C1E5B26286}" type="slidenum">
              <a:rPr lang="en-US" altLang="en-US" sz="1400" smtClean="0"/>
              <a:pPr>
                <a:spcBef>
                  <a:spcPct val="0"/>
                </a:spcBef>
                <a:buClrTx/>
                <a:buSzTx/>
                <a:buFontTx/>
                <a:buNone/>
              </a:pPr>
              <a:t>7</a:t>
            </a:fld>
            <a:endParaRPr lang="en-US" altLang="en-US" sz="1400" smtClean="0"/>
          </a:p>
        </p:txBody>
      </p:sp>
      <p:sp>
        <p:nvSpPr>
          <p:cNvPr id="15365" name="Oval 2"/>
          <p:cNvSpPr>
            <a:spLocks noChangeArrowheads="1"/>
          </p:cNvSpPr>
          <p:nvPr/>
        </p:nvSpPr>
        <p:spPr bwMode="auto">
          <a:xfrm>
            <a:off x="571500" y="2286000"/>
            <a:ext cx="1676400" cy="3276600"/>
          </a:xfrm>
          <a:prstGeom prst="ellipse">
            <a:avLst/>
          </a:prstGeom>
          <a:solidFill>
            <a:srgbClr val="CCECFF"/>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eaLnBrk="1" hangingPunct="1">
              <a:spcBef>
                <a:spcPct val="0"/>
              </a:spcBef>
              <a:buClrTx/>
              <a:buSzTx/>
              <a:buFontTx/>
              <a:buNone/>
            </a:pPr>
            <a:endParaRPr lang="en-US" altLang="en-US" sz="2400"/>
          </a:p>
        </p:txBody>
      </p:sp>
      <p:sp>
        <p:nvSpPr>
          <p:cNvPr id="15366" name="Rectangle 3"/>
          <p:cNvSpPr>
            <a:spLocks noGrp="1" noChangeArrowheads="1"/>
          </p:cNvSpPr>
          <p:nvPr>
            <p:ph type="title"/>
          </p:nvPr>
        </p:nvSpPr>
        <p:spPr>
          <a:xfrm>
            <a:off x="1066800" y="228600"/>
            <a:ext cx="7772400" cy="1143000"/>
          </a:xfrm>
        </p:spPr>
        <p:txBody>
          <a:bodyPr/>
          <a:lstStyle/>
          <a:p>
            <a:pPr eaLnBrk="1" hangingPunct="1"/>
            <a:r>
              <a:rPr lang="en-US" altLang="en-US" sz="3200" smtClean="0"/>
              <a:t>Near-end Crosstalk (NEXT)</a:t>
            </a:r>
          </a:p>
        </p:txBody>
      </p:sp>
      <p:sp>
        <p:nvSpPr>
          <p:cNvPr id="15367" name="Text Box 4"/>
          <p:cNvSpPr txBox="1">
            <a:spLocks noChangeArrowheads="1"/>
          </p:cNvSpPr>
          <p:nvPr/>
        </p:nvSpPr>
        <p:spPr bwMode="auto">
          <a:xfrm>
            <a:off x="495300" y="1524000"/>
            <a:ext cx="13001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lgn="ctr" eaLnBrk="1" hangingPunct="1">
              <a:spcBef>
                <a:spcPct val="0"/>
              </a:spcBef>
              <a:buClrTx/>
              <a:buSzTx/>
              <a:buFontTx/>
              <a:buNone/>
            </a:pPr>
            <a:r>
              <a:rPr lang="en-US" altLang="en-US" sz="2000">
                <a:latin typeface="Arial" panose="020B0604020202020204" pitchFamily="34" charset="0"/>
              </a:rPr>
              <a:t>Untwisted</a:t>
            </a:r>
          </a:p>
          <a:p>
            <a:pPr algn="ctr" eaLnBrk="1" hangingPunct="1">
              <a:spcBef>
                <a:spcPct val="0"/>
              </a:spcBef>
              <a:buClrTx/>
              <a:buSzTx/>
              <a:buFontTx/>
              <a:buNone/>
            </a:pPr>
            <a:r>
              <a:rPr lang="en-US" altLang="en-US" sz="2000">
                <a:latin typeface="Arial" panose="020B0604020202020204" pitchFamily="34" charset="0"/>
              </a:rPr>
              <a:t>at Ends</a:t>
            </a:r>
          </a:p>
        </p:txBody>
      </p:sp>
      <p:grpSp>
        <p:nvGrpSpPr>
          <p:cNvPr id="15368" name="Group 5"/>
          <p:cNvGrpSpPr>
            <a:grpSpLocks/>
          </p:cNvGrpSpPr>
          <p:nvPr/>
        </p:nvGrpSpPr>
        <p:grpSpPr bwMode="auto">
          <a:xfrm>
            <a:off x="800100" y="1776413"/>
            <a:ext cx="7810500" cy="2751137"/>
            <a:chOff x="252" y="1260"/>
            <a:chExt cx="5160" cy="1808"/>
          </a:xfrm>
        </p:grpSpPr>
        <p:sp>
          <p:nvSpPr>
            <p:cNvPr id="15404" name="Freeform 6"/>
            <p:cNvSpPr>
              <a:spLocks/>
            </p:cNvSpPr>
            <p:nvPr/>
          </p:nvSpPr>
          <p:spPr bwMode="auto">
            <a:xfrm>
              <a:off x="252" y="1574"/>
              <a:ext cx="205" cy="120"/>
            </a:xfrm>
            <a:custGeom>
              <a:avLst/>
              <a:gdLst>
                <a:gd name="T0" fmla="*/ 205 w 205"/>
                <a:gd name="T1" fmla="*/ 36 h 120"/>
                <a:gd name="T2" fmla="*/ 120 w 205"/>
                <a:gd name="T3" fmla="*/ 0 h 120"/>
                <a:gd name="T4" fmla="*/ 0 w 205"/>
                <a:gd name="T5" fmla="*/ 96 h 120"/>
                <a:gd name="T6" fmla="*/ 84 w 205"/>
                <a:gd name="T7" fmla="*/ 120 h 120"/>
                <a:gd name="T8" fmla="*/ 205 w 205"/>
                <a:gd name="T9" fmla="*/ 36 h 120"/>
                <a:gd name="T10" fmla="*/ 205 w 205"/>
                <a:gd name="T11" fmla="*/ 36 h 120"/>
                <a:gd name="T12" fmla="*/ 0 60000 65536"/>
                <a:gd name="T13" fmla="*/ 0 60000 65536"/>
                <a:gd name="T14" fmla="*/ 0 60000 65536"/>
                <a:gd name="T15" fmla="*/ 0 60000 65536"/>
                <a:gd name="T16" fmla="*/ 0 60000 65536"/>
                <a:gd name="T17" fmla="*/ 0 60000 65536"/>
                <a:gd name="T18" fmla="*/ 0 w 205"/>
                <a:gd name="T19" fmla="*/ 0 h 120"/>
                <a:gd name="T20" fmla="*/ 205 w 205"/>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205" h="120">
                  <a:moveTo>
                    <a:pt x="205" y="36"/>
                  </a:moveTo>
                  <a:lnTo>
                    <a:pt x="120" y="0"/>
                  </a:lnTo>
                  <a:lnTo>
                    <a:pt x="0" y="96"/>
                  </a:lnTo>
                  <a:lnTo>
                    <a:pt x="84" y="120"/>
                  </a:lnTo>
                  <a:lnTo>
                    <a:pt x="205" y="36"/>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05" name="Freeform 7"/>
            <p:cNvSpPr>
              <a:spLocks/>
            </p:cNvSpPr>
            <p:nvPr/>
          </p:nvSpPr>
          <p:spPr bwMode="auto">
            <a:xfrm>
              <a:off x="336" y="1610"/>
              <a:ext cx="541" cy="241"/>
            </a:xfrm>
            <a:custGeom>
              <a:avLst/>
              <a:gdLst>
                <a:gd name="T0" fmla="*/ 541 w 541"/>
                <a:gd name="T1" fmla="*/ 144 h 241"/>
                <a:gd name="T2" fmla="*/ 541 w 541"/>
                <a:gd name="T3" fmla="*/ 144 h 241"/>
                <a:gd name="T4" fmla="*/ 517 w 541"/>
                <a:gd name="T5" fmla="*/ 132 h 241"/>
                <a:gd name="T6" fmla="*/ 493 w 541"/>
                <a:gd name="T7" fmla="*/ 132 h 241"/>
                <a:gd name="T8" fmla="*/ 469 w 541"/>
                <a:gd name="T9" fmla="*/ 120 h 241"/>
                <a:gd name="T10" fmla="*/ 433 w 541"/>
                <a:gd name="T11" fmla="*/ 108 h 241"/>
                <a:gd name="T12" fmla="*/ 397 w 541"/>
                <a:gd name="T13" fmla="*/ 96 h 241"/>
                <a:gd name="T14" fmla="*/ 361 w 541"/>
                <a:gd name="T15" fmla="*/ 84 h 241"/>
                <a:gd name="T16" fmla="*/ 325 w 541"/>
                <a:gd name="T17" fmla="*/ 72 h 241"/>
                <a:gd name="T18" fmla="*/ 289 w 541"/>
                <a:gd name="T19" fmla="*/ 60 h 241"/>
                <a:gd name="T20" fmla="*/ 253 w 541"/>
                <a:gd name="T21" fmla="*/ 48 h 241"/>
                <a:gd name="T22" fmla="*/ 217 w 541"/>
                <a:gd name="T23" fmla="*/ 36 h 241"/>
                <a:gd name="T24" fmla="*/ 193 w 541"/>
                <a:gd name="T25" fmla="*/ 24 h 241"/>
                <a:gd name="T26" fmla="*/ 169 w 541"/>
                <a:gd name="T27" fmla="*/ 12 h 241"/>
                <a:gd name="T28" fmla="*/ 145 w 541"/>
                <a:gd name="T29" fmla="*/ 12 h 241"/>
                <a:gd name="T30" fmla="*/ 133 w 541"/>
                <a:gd name="T31" fmla="*/ 0 h 241"/>
                <a:gd name="T32" fmla="*/ 121 w 541"/>
                <a:gd name="T33" fmla="*/ 0 h 241"/>
                <a:gd name="T34" fmla="*/ 121 w 541"/>
                <a:gd name="T35" fmla="*/ 0 h 241"/>
                <a:gd name="T36" fmla="*/ 0 w 541"/>
                <a:gd name="T37" fmla="*/ 84 h 241"/>
                <a:gd name="T38" fmla="*/ 12 w 541"/>
                <a:gd name="T39" fmla="*/ 96 h 241"/>
                <a:gd name="T40" fmla="*/ 12 w 541"/>
                <a:gd name="T41" fmla="*/ 96 h 241"/>
                <a:gd name="T42" fmla="*/ 24 w 541"/>
                <a:gd name="T43" fmla="*/ 96 h 241"/>
                <a:gd name="T44" fmla="*/ 48 w 541"/>
                <a:gd name="T45" fmla="*/ 108 h 241"/>
                <a:gd name="T46" fmla="*/ 72 w 541"/>
                <a:gd name="T47" fmla="*/ 120 h 241"/>
                <a:gd name="T48" fmla="*/ 108 w 541"/>
                <a:gd name="T49" fmla="*/ 132 h 241"/>
                <a:gd name="T50" fmla="*/ 133 w 541"/>
                <a:gd name="T51" fmla="*/ 144 h 241"/>
                <a:gd name="T52" fmla="*/ 169 w 541"/>
                <a:gd name="T53" fmla="*/ 156 h 241"/>
                <a:gd name="T54" fmla="*/ 205 w 541"/>
                <a:gd name="T55" fmla="*/ 168 h 241"/>
                <a:gd name="T56" fmla="*/ 241 w 541"/>
                <a:gd name="T57" fmla="*/ 181 h 241"/>
                <a:gd name="T58" fmla="*/ 277 w 541"/>
                <a:gd name="T59" fmla="*/ 193 h 241"/>
                <a:gd name="T60" fmla="*/ 313 w 541"/>
                <a:gd name="T61" fmla="*/ 205 h 241"/>
                <a:gd name="T62" fmla="*/ 349 w 541"/>
                <a:gd name="T63" fmla="*/ 217 h 241"/>
                <a:gd name="T64" fmla="*/ 385 w 541"/>
                <a:gd name="T65" fmla="*/ 229 h 241"/>
                <a:gd name="T66" fmla="*/ 421 w 541"/>
                <a:gd name="T67" fmla="*/ 229 h 241"/>
                <a:gd name="T68" fmla="*/ 445 w 541"/>
                <a:gd name="T69" fmla="*/ 241 h 241"/>
                <a:gd name="T70" fmla="*/ 541 w 541"/>
                <a:gd name="T71" fmla="*/ 144 h 241"/>
                <a:gd name="T72" fmla="*/ 541 w 541"/>
                <a:gd name="T73" fmla="*/ 144 h 24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41"/>
                <a:gd name="T112" fmla="*/ 0 h 241"/>
                <a:gd name="T113" fmla="*/ 541 w 541"/>
                <a:gd name="T114" fmla="*/ 241 h 24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41" h="241">
                  <a:moveTo>
                    <a:pt x="541" y="144"/>
                  </a:moveTo>
                  <a:lnTo>
                    <a:pt x="541" y="144"/>
                  </a:lnTo>
                  <a:lnTo>
                    <a:pt x="517" y="132"/>
                  </a:lnTo>
                  <a:lnTo>
                    <a:pt x="493" y="132"/>
                  </a:lnTo>
                  <a:lnTo>
                    <a:pt x="469" y="120"/>
                  </a:lnTo>
                  <a:lnTo>
                    <a:pt x="433" y="108"/>
                  </a:lnTo>
                  <a:lnTo>
                    <a:pt x="397" y="96"/>
                  </a:lnTo>
                  <a:lnTo>
                    <a:pt x="361" y="84"/>
                  </a:lnTo>
                  <a:lnTo>
                    <a:pt x="325" y="72"/>
                  </a:lnTo>
                  <a:lnTo>
                    <a:pt x="289" y="60"/>
                  </a:lnTo>
                  <a:lnTo>
                    <a:pt x="253" y="48"/>
                  </a:lnTo>
                  <a:lnTo>
                    <a:pt x="217" y="36"/>
                  </a:lnTo>
                  <a:lnTo>
                    <a:pt x="193" y="24"/>
                  </a:lnTo>
                  <a:lnTo>
                    <a:pt x="169" y="12"/>
                  </a:lnTo>
                  <a:lnTo>
                    <a:pt x="145" y="12"/>
                  </a:lnTo>
                  <a:lnTo>
                    <a:pt x="133" y="0"/>
                  </a:lnTo>
                  <a:lnTo>
                    <a:pt x="121" y="0"/>
                  </a:lnTo>
                  <a:lnTo>
                    <a:pt x="0" y="84"/>
                  </a:lnTo>
                  <a:lnTo>
                    <a:pt x="12" y="96"/>
                  </a:lnTo>
                  <a:lnTo>
                    <a:pt x="24" y="96"/>
                  </a:lnTo>
                  <a:lnTo>
                    <a:pt x="48" y="108"/>
                  </a:lnTo>
                  <a:lnTo>
                    <a:pt x="72" y="120"/>
                  </a:lnTo>
                  <a:lnTo>
                    <a:pt x="108" y="132"/>
                  </a:lnTo>
                  <a:lnTo>
                    <a:pt x="133" y="144"/>
                  </a:lnTo>
                  <a:lnTo>
                    <a:pt x="169" y="156"/>
                  </a:lnTo>
                  <a:lnTo>
                    <a:pt x="205" y="168"/>
                  </a:lnTo>
                  <a:lnTo>
                    <a:pt x="241" y="181"/>
                  </a:lnTo>
                  <a:lnTo>
                    <a:pt x="277" y="193"/>
                  </a:lnTo>
                  <a:lnTo>
                    <a:pt x="313" y="205"/>
                  </a:lnTo>
                  <a:lnTo>
                    <a:pt x="349" y="217"/>
                  </a:lnTo>
                  <a:lnTo>
                    <a:pt x="385" y="229"/>
                  </a:lnTo>
                  <a:lnTo>
                    <a:pt x="421" y="229"/>
                  </a:lnTo>
                  <a:lnTo>
                    <a:pt x="445" y="241"/>
                  </a:lnTo>
                  <a:lnTo>
                    <a:pt x="541" y="144"/>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06" name="Freeform 8"/>
            <p:cNvSpPr>
              <a:spLocks/>
            </p:cNvSpPr>
            <p:nvPr/>
          </p:nvSpPr>
          <p:spPr bwMode="auto">
            <a:xfrm>
              <a:off x="781" y="1754"/>
              <a:ext cx="325" cy="169"/>
            </a:xfrm>
            <a:custGeom>
              <a:avLst/>
              <a:gdLst>
                <a:gd name="T0" fmla="*/ 325 w 325"/>
                <a:gd name="T1" fmla="*/ 61 h 169"/>
                <a:gd name="T2" fmla="*/ 301 w 325"/>
                <a:gd name="T3" fmla="*/ 61 h 169"/>
                <a:gd name="T4" fmla="*/ 289 w 325"/>
                <a:gd name="T5" fmla="*/ 61 h 169"/>
                <a:gd name="T6" fmla="*/ 265 w 325"/>
                <a:gd name="T7" fmla="*/ 49 h 169"/>
                <a:gd name="T8" fmla="*/ 241 w 325"/>
                <a:gd name="T9" fmla="*/ 49 h 169"/>
                <a:gd name="T10" fmla="*/ 217 w 325"/>
                <a:gd name="T11" fmla="*/ 37 h 169"/>
                <a:gd name="T12" fmla="*/ 181 w 325"/>
                <a:gd name="T13" fmla="*/ 24 h 169"/>
                <a:gd name="T14" fmla="*/ 145 w 325"/>
                <a:gd name="T15" fmla="*/ 12 h 169"/>
                <a:gd name="T16" fmla="*/ 96 w 325"/>
                <a:gd name="T17" fmla="*/ 0 h 169"/>
                <a:gd name="T18" fmla="*/ 0 w 325"/>
                <a:gd name="T19" fmla="*/ 97 h 169"/>
                <a:gd name="T20" fmla="*/ 36 w 325"/>
                <a:gd name="T21" fmla="*/ 109 h 169"/>
                <a:gd name="T22" fmla="*/ 84 w 325"/>
                <a:gd name="T23" fmla="*/ 121 h 169"/>
                <a:gd name="T24" fmla="*/ 109 w 325"/>
                <a:gd name="T25" fmla="*/ 133 h 169"/>
                <a:gd name="T26" fmla="*/ 145 w 325"/>
                <a:gd name="T27" fmla="*/ 145 h 169"/>
                <a:gd name="T28" fmla="*/ 169 w 325"/>
                <a:gd name="T29" fmla="*/ 157 h 169"/>
                <a:gd name="T30" fmla="*/ 205 w 325"/>
                <a:gd name="T31" fmla="*/ 157 h 169"/>
                <a:gd name="T32" fmla="*/ 241 w 325"/>
                <a:gd name="T33" fmla="*/ 169 h 169"/>
                <a:gd name="T34" fmla="*/ 289 w 325"/>
                <a:gd name="T35" fmla="*/ 169 h 169"/>
                <a:gd name="T36" fmla="*/ 325 w 325"/>
                <a:gd name="T37" fmla="*/ 61 h 169"/>
                <a:gd name="T38" fmla="*/ 325 w 325"/>
                <a:gd name="T39" fmla="*/ 61 h 1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25"/>
                <a:gd name="T61" fmla="*/ 0 h 169"/>
                <a:gd name="T62" fmla="*/ 325 w 325"/>
                <a:gd name="T63" fmla="*/ 169 h 1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25" h="169">
                  <a:moveTo>
                    <a:pt x="325" y="61"/>
                  </a:moveTo>
                  <a:lnTo>
                    <a:pt x="301" y="61"/>
                  </a:lnTo>
                  <a:lnTo>
                    <a:pt x="289" y="61"/>
                  </a:lnTo>
                  <a:lnTo>
                    <a:pt x="265" y="49"/>
                  </a:lnTo>
                  <a:lnTo>
                    <a:pt x="241" y="49"/>
                  </a:lnTo>
                  <a:lnTo>
                    <a:pt x="217" y="37"/>
                  </a:lnTo>
                  <a:lnTo>
                    <a:pt x="181" y="24"/>
                  </a:lnTo>
                  <a:lnTo>
                    <a:pt x="145" y="12"/>
                  </a:lnTo>
                  <a:lnTo>
                    <a:pt x="96" y="0"/>
                  </a:lnTo>
                  <a:lnTo>
                    <a:pt x="0" y="97"/>
                  </a:lnTo>
                  <a:lnTo>
                    <a:pt x="36" y="109"/>
                  </a:lnTo>
                  <a:lnTo>
                    <a:pt x="84" y="121"/>
                  </a:lnTo>
                  <a:lnTo>
                    <a:pt x="109" y="133"/>
                  </a:lnTo>
                  <a:lnTo>
                    <a:pt x="145" y="145"/>
                  </a:lnTo>
                  <a:lnTo>
                    <a:pt x="169" y="157"/>
                  </a:lnTo>
                  <a:lnTo>
                    <a:pt x="205" y="157"/>
                  </a:lnTo>
                  <a:lnTo>
                    <a:pt x="241" y="169"/>
                  </a:lnTo>
                  <a:lnTo>
                    <a:pt x="289" y="169"/>
                  </a:lnTo>
                  <a:lnTo>
                    <a:pt x="325" y="61"/>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07" name="Freeform 9"/>
            <p:cNvSpPr>
              <a:spLocks/>
            </p:cNvSpPr>
            <p:nvPr/>
          </p:nvSpPr>
          <p:spPr bwMode="auto">
            <a:xfrm>
              <a:off x="1070" y="1815"/>
              <a:ext cx="144" cy="120"/>
            </a:xfrm>
            <a:custGeom>
              <a:avLst/>
              <a:gdLst>
                <a:gd name="T0" fmla="*/ 0 w 144"/>
                <a:gd name="T1" fmla="*/ 108 h 120"/>
                <a:gd name="T2" fmla="*/ 96 w 144"/>
                <a:gd name="T3" fmla="*/ 120 h 120"/>
                <a:gd name="T4" fmla="*/ 144 w 144"/>
                <a:gd name="T5" fmla="*/ 12 h 120"/>
                <a:gd name="T6" fmla="*/ 36 w 144"/>
                <a:gd name="T7" fmla="*/ 0 h 120"/>
                <a:gd name="T8" fmla="*/ 0 w 144"/>
                <a:gd name="T9" fmla="*/ 108 h 120"/>
                <a:gd name="T10" fmla="*/ 0 w 144"/>
                <a:gd name="T11" fmla="*/ 108 h 120"/>
                <a:gd name="T12" fmla="*/ 0 60000 65536"/>
                <a:gd name="T13" fmla="*/ 0 60000 65536"/>
                <a:gd name="T14" fmla="*/ 0 60000 65536"/>
                <a:gd name="T15" fmla="*/ 0 60000 65536"/>
                <a:gd name="T16" fmla="*/ 0 60000 65536"/>
                <a:gd name="T17" fmla="*/ 0 60000 65536"/>
                <a:gd name="T18" fmla="*/ 0 w 144"/>
                <a:gd name="T19" fmla="*/ 0 h 120"/>
                <a:gd name="T20" fmla="*/ 144 w 144"/>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144" h="120">
                  <a:moveTo>
                    <a:pt x="0" y="108"/>
                  </a:moveTo>
                  <a:lnTo>
                    <a:pt x="96" y="120"/>
                  </a:lnTo>
                  <a:lnTo>
                    <a:pt x="144" y="12"/>
                  </a:lnTo>
                  <a:lnTo>
                    <a:pt x="36" y="0"/>
                  </a:lnTo>
                  <a:lnTo>
                    <a:pt x="0" y="10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08" name="Freeform 10"/>
            <p:cNvSpPr>
              <a:spLocks/>
            </p:cNvSpPr>
            <p:nvPr/>
          </p:nvSpPr>
          <p:spPr bwMode="auto">
            <a:xfrm>
              <a:off x="408" y="2019"/>
              <a:ext cx="217" cy="133"/>
            </a:xfrm>
            <a:custGeom>
              <a:avLst/>
              <a:gdLst>
                <a:gd name="T0" fmla="*/ 97 w 217"/>
                <a:gd name="T1" fmla="*/ 0 h 133"/>
                <a:gd name="T2" fmla="*/ 0 w 217"/>
                <a:gd name="T3" fmla="*/ 37 h 133"/>
                <a:gd name="T4" fmla="*/ 133 w 217"/>
                <a:gd name="T5" fmla="*/ 133 h 133"/>
                <a:gd name="T6" fmla="*/ 217 w 217"/>
                <a:gd name="T7" fmla="*/ 97 h 133"/>
                <a:gd name="T8" fmla="*/ 97 w 217"/>
                <a:gd name="T9" fmla="*/ 0 h 133"/>
                <a:gd name="T10" fmla="*/ 97 w 217"/>
                <a:gd name="T11" fmla="*/ 0 h 133"/>
                <a:gd name="T12" fmla="*/ 0 60000 65536"/>
                <a:gd name="T13" fmla="*/ 0 60000 65536"/>
                <a:gd name="T14" fmla="*/ 0 60000 65536"/>
                <a:gd name="T15" fmla="*/ 0 60000 65536"/>
                <a:gd name="T16" fmla="*/ 0 60000 65536"/>
                <a:gd name="T17" fmla="*/ 0 60000 65536"/>
                <a:gd name="T18" fmla="*/ 0 w 217"/>
                <a:gd name="T19" fmla="*/ 0 h 133"/>
                <a:gd name="T20" fmla="*/ 217 w 217"/>
                <a:gd name="T21" fmla="*/ 133 h 133"/>
              </a:gdLst>
              <a:ahLst/>
              <a:cxnLst>
                <a:cxn ang="T12">
                  <a:pos x="T0" y="T1"/>
                </a:cxn>
                <a:cxn ang="T13">
                  <a:pos x="T2" y="T3"/>
                </a:cxn>
                <a:cxn ang="T14">
                  <a:pos x="T4" y="T5"/>
                </a:cxn>
                <a:cxn ang="T15">
                  <a:pos x="T6" y="T7"/>
                </a:cxn>
                <a:cxn ang="T16">
                  <a:pos x="T8" y="T9"/>
                </a:cxn>
                <a:cxn ang="T17">
                  <a:pos x="T10" y="T11"/>
                </a:cxn>
              </a:cxnLst>
              <a:rect l="T18" t="T19" r="T20" b="T21"/>
              <a:pathLst>
                <a:path w="217" h="133">
                  <a:moveTo>
                    <a:pt x="97" y="0"/>
                  </a:moveTo>
                  <a:lnTo>
                    <a:pt x="0" y="37"/>
                  </a:lnTo>
                  <a:lnTo>
                    <a:pt x="133" y="133"/>
                  </a:lnTo>
                  <a:lnTo>
                    <a:pt x="217" y="97"/>
                  </a:lnTo>
                  <a:lnTo>
                    <a:pt x="9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09" name="Freeform 11"/>
            <p:cNvSpPr>
              <a:spLocks/>
            </p:cNvSpPr>
            <p:nvPr/>
          </p:nvSpPr>
          <p:spPr bwMode="auto">
            <a:xfrm>
              <a:off x="505" y="1863"/>
              <a:ext cx="541" cy="253"/>
            </a:xfrm>
            <a:custGeom>
              <a:avLst/>
              <a:gdLst>
                <a:gd name="T0" fmla="*/ 445 w 541"/>
                <a:gd name="T1" fmla="*/ 0 h 253"/>
                <a:gd name="T2" fmla="*/ 433 w 541"/>
                <a:gd name="T3" fmla="*/ 0 h 253"/>
                <a:gd name="T4" fmla="*/ 409 w 541"/>
                <a:gd name="T5" fmla="*/ 12 h 253"/>
                <a:gd name="T6" fmla="*/ 385 w 541"/>
                <a:gd name="T7" fmla="*/ 24 h 253"/>
                <a:gd name="T8" fmla="*/ 348 w 541"/>
                <a:gd name="T9" fmla="*/ 36 h 253"/>
                <a:gd name="T10" fmla="*/ 312 w 541"/>
                <a:gd name="T11" fmla="*/ 48 h 253"/>
                <a:gd name="T12" fmla="*/ 276 w 541"/>
                <a:gd name="T13" fmla="*/ 60 h 253"/>
                <a:gd name="T14" fmla="*/ 240 w 541"/>
                <a:gd name="T15" fmla="*/ 72 h 253"/>
                <a:gd name="T16" fmla="*/ 204 w 541"/>
                <a:gd name="T17" fmla="*/ 84 h 253"/>
                <a:gd name="T18" fmla="*/ 168 w 541"/>
                <a:gd name="T19" fmla="*/ 96 h 253"/>
                <a:gd name="T20" fmla="*/ 132 w 541"/>
                <a:gd name="T21" fmla="*/ 108 h 253"/>
                <a:gd name="T22" fmla="*/ 96 w 541"/>
                <a:gd name="T23" fmla="*/ 120 h 253"/>
                <a:gd name="T24" fmla="*/ 72 w 541"/>
                <a:gd name="T25" fmla="*/ 132 h 253"/>
                <a:gd name="T26" fmla="*/ 48 w 541"/>
                <a:gd name="T27" fmla="*/ 144 h 253"/>
                <a:gd name="T28" fmla="*/ 24 w 541"/>
                <a:gd name="T29" fmla="*/ 144 h 253"/>
                <a:gd name="T30" fmla="*/ 12 w 541"/>
                <a:gd name="T31" fmla="*/ 156 h 253"/>
                <a:gd name="T32" fmla="*/ 0 w 541"/>
                <a:gd name="T33" fmla="*/ 156 h 253"/>
                <a:gd name="T34" fmla="*/ 0 w 541"/>
                <a:gd name="T35" fmla="*/ 156 h 253"/>
                <a:gd name="T36" fmla="*/ 120 w 541"/>
                <a:gd name="T37" fmla="*/ 253 h 253"/>
                <a:gd name="T38" fmla="*/ 120 w 541"/>
                <a:gd name="T39" fmla="*/ 253 h 253"/>
                <a:gd name="T40" fmla="*/ 132 w 541"/>
                <a:gd name="T41" fmla="*/ 241 h 253"/>
                <a:gd name="T42" fmla="*/ 144 w 541"/>
                <a:gd name="T43" fmla="*/ 241 h 253"/>
                <a:gd name="T44" fmla="*/ 168 w 541"/>
                <a:gd name="T45" fmla="*/ 229 h 253"/>
                <a:gd name="T46" fmla="*/ 192 w 541"/>
                <a:gd name="T47" fmla="*/ 229 h 253"/>
                <a:gd name="T48" fmla="*/ 216 w 541"/>
                <a:gd name="T49" fmla="*/ 217 h 253"/>
                <a:gd name="T50" fmla="*/ 252 w 541"/>
                <a:gd name="T51" fmla="*/ 205 h 253"/>
                <a:gd name="T52" fmla="*/ 288 w 541"/>
                <a:gd name="T53" fmla="*/ 193 h 253"/>
                <a:gd name="T54" fmla="*/ 312 w 541"/>
                <a:gd name="T55" fmla="*/ 181 h 253"/>
                <a:gd name="T56" fmla="*/ 348 w 541"/>
                <a:gd name="T57" fmla="*/ 169 h 253"/>
                <a:gd name="T58" fmla="*/ 385 w 541"/>
                <a:gd name="T59" fmla="*/ 156 h 253"/>
                <a:gd name="T60" fmla="*/ 421 w 541"/>
                <a:gd name="T61" fmla="*/ 144 h 253"/>
                <a:gd name="T62" fmla="*/ 457 w 541"/>
                <a:gd name="T63" fmla="*/ 132 h 253"/>
                <a:gd name="T64" fmla="*/ 481 w 541"/>
                <a:gd name="T65" fmla="*/ 120 h 253"/>
                <a:gd name="T66" fmla="*/ 517 w 541"/>
                <a:gd name="T67" fmla="*/ 108 h 253"/>
                <a:gd name="T68" fmla="*/ 541 w 541"/>
                <a:gd name="T69" fmla="*/ 108 h 253"/>
                <a:gd name="T70" fmla="*/ 541 w 541"/>
                <a:gd name="T71" fmla="*/ 108 h 253"/>
                <a:gd name="T72" fmla="*/ 445 w 541"/>
                <a:gd name="T73" fmla="*/ 0 h 253"/>
                <a:gd name="T74" fmla="*/ 445 w 541"/>
                <a:gd name="T75" fmla="*/ 0 h 25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41"/>
                <a:gd name="T115" fmla="*/ 0 h 253"/>
                <a:gd name="T116" fmla="*/ 541 w 541"/>
                <a:gd name="T117" fmla="*/ 253 h 25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41" h="253">
                  <a:moveTo>
                    <a:pt x="445" y="0"/>
                  </a:moveTo>
                  <a:lnTo>
                    <a:pt x="433" y="0"/>
                  </a:lnTo>
                  <a:lnTo>
                    <a:pt x="409" y="12"/>
                  </a:lnTo>
                  <a:lnTo>
                    <a:pt x="385" y="24"/>
                  </a:lnTo>
                  <a:lnTo>
                    <a:pt x="348" y="36"/>
                  </a:lnTo>
                  <a:lnTo>
                    <a:pt x="312" y="48"/>
                  </a:lnTo>
                  <a:lnTo>
                    <a:pt x="276" y="60"/>
                  </a:lnTo>
                  <a:lnTo>
                    <a:pt x="240" y="72"/>
                  </a:lnTo>
                  <a:lnTo>
                    <a:pt x="204" y="84"/>
                  </a:lnTo>
                  <a:lnTo>
                    <a:pt x="168" y="96"/>
                  </a:lnTo>
                  <a:lnTo>
                    <a:pt x="132" y="108"/>
                  </a:lnTo>
                  <a:lnTo>
                    <a:pt x="96" y="120"/>
                  </a:lnTo>
                  <a:lnTo>
                    <a:pt x="72" y="132"/>
                  </a:lnTo>
                  <a:lnTo>
                    <a:pt x="48" y="144"/>
                  </a:lnTo>
                  <a:lnTo>
                    <a:pt x="24" y="144"/>
                  </a:lnTo>
                  <a:lnTo>
                    <a:pt x="12" y="156"/>
                  </a:lnTo>
                  <a:lnTo>
                    <a:pt x="0" y="156"/>
                  </a:lnTo>
                  <a:lnTo>
                    <a:pt x="120" y="253"/>
                  </a:lnTo>
                  <a:lnTo>
                    <a:pt x="132" y="241"/>
                  </a:lnTo>
                  <a:lnTo>
                    <a:pt x="144" y="241"/>
                  </a:lnTo>
                  <a:lnTo>
                    <a:pt x="168" y="229"/>
                  </a:lnTo>
                  <a:lnTo>
                    <a:pt x="192" y="229"/>
                  </a:lnTo>
                  <a:lnTo>
                    <a:pt x="216" y="217"/>
                  </a:lnTo>
                  <a:lnTo>
                    <a:pt x="252" y="205"/>
                  </a:lnTo>
                  <a:lnTo>
                    <a:pt x="288" y="193"/>
                  </a:lnTo>
                  <a:lnTo>
                    <a:pt x="312" y="181"/>
                  </a:lnTo>
                  <a:lnTo>
                    <a:pt x="348" y="169"/>
                  </a:lnTo>
                  <a:lnTo>
                    <a:pt x="385" y="156"/>
                  </a:lnTo>
                  <a:lnTo>
                    <a:pt x="421" y="144"/>
                  </a:lnTo>
                  <a:lnTo>
                    <a:pt x="457" y="132"/>
                  </a:lnTo>
                  <a:lnTo>
                    <a:pt x="481" y="120"/>
                  </a:lnTo>
                  <a:lnTo>
                    <a:pt x="517" y="108"/>
                  </a:lnTo>
                  <a:lnTo>
                    <a:pt x="541" y="108"/>
                  </a:lnTo>
                  <a:lnTo>
                    <a:pt x="44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10" name="Freeform 12"/>
            <p:cNvSpPr>
              <a:spLocks/>
            </p:cNvSpPr>
            <p:nvPr/>
          </p:nvSpPr>
          <p:spPr bwMode="auto">
            <a:xfrm>
              <a:off x="950" y="1791"/>
              <a:ext cx="385" cy="180"/>
            </a:xfrm>
            <a:custGeom>
              <a:avLst/>
              <a:gdLst>
                <a:gd name="T0" fmla="*/ 336 w 385"/>
                <a:gd name="T1" fmla="*/ 0 h 180"/>
                <a:gd name="T2" fmla="*/ 324 w 385"/>
                <a:gd name="T3" fmla="*/ 12 h 180"/>
                <a:gd name="T4" fmla="*/ 300 w 385"/>
                <a:gd name="T5" fmla="*/ 12 h 180"/>
                <a:gd name="T6" fmla="*/ 288 w 385"/>
                <a:gd name="T7" fmla="*/ 12 h 180"/>
                <a:gd name="T8" fmla="*/ 264 w 385"/>
                <a:gd name="T9" fmla="*/ 12 h 180"/>
                <a:gd name="T10" fmla="*/ 240 w 385"/>
                <a:gd name="T11" fmla="*/ 24 h 180"/>
                <a:gd name="T12" fmla="*/ 228 w 385"/>
                <a:gd name="T13" fmla="*/ 24 h 180"/>
                <a:gd name="T14" fmla="*/ 204 w 385"/>
                <a:gd name="T15" fmla="*/ 24 h 180"/>
                <a:gd name="T16" fmla="*/ 180 w 385"/>
                <a:gd name="T17" fmla="*/ 36 h 180"/>
                <a:gd name="T18" fmla="*/ 156 w 385"/>
                <a:gd name="T19" fmla="*/ 36 h 180"/>
                <a:gd name="T20" fmla="*/ 132 w 385"/>
                <a:gd name="T21" fmla="*/ 36 h 180"/>
                <a:gd name="T22" fmla="*/ 120 w 385"/>
                <a:gd name="T23" fmla="*/ 48 h 180"/>
                <a:gd name="T24" fmla="*/ 96 w 385"/>
                <a:gd name="T25" fmla="*/ 48 h 180"/>
                <a:gd name="T26" fmla="*/ 60 w 385"/>
                <a:gd name="T27" fmla="*/ 60 h 180"/>
                <a:gd name="T28" fmla="*/ 36 w 385"/>
                <a:gd name="T29" fmla="*/ 60 h 180"/>
                <a:gd name="T30" fmla="*/ 24 w 385"/>
                <a:gd name="T31" fmla="*/ 72 h 180"/>
                <a:gd name="T32" fmla="*/ 0 w 385"/>
                <a:gd name="T33" fmla="*/ 72 h 180"/>
                <a:gd name="T34" fmla="*/ 96 w 385"/>
                <a:gd name="T35" fmla="*/ 180 h 180"/>
                <a:gd name="T36" fmla="*/ 120 w 385"/>
                <a:gd name="T37" fmla="*/ 168 h 180"/>
                <a:gd name="T38" fmla="*/ 144 w 385"/>
                <a:gd name="T39" fmla="*/ 168 h 180"/>
                <a:gd name="T40" fmla="*/ 156 w 385"/>
                <a:gd name="T41" fmla="*/ 156 h 180"/>
                <a:gd name="T42" fmla="*/ 180 w 385"/>
                <a:gd name="T43" fmla="*/ 156 h 180"/>
                <a:gd name="T44" fmla="*/ 204 w 385"/>
                <a:gd name="T45" fmla="*/ 144 h 180"/>
                <a:gd name="T46" fmla="*/ 216 w 385"/>
                <a:gd name="T47" fmla="*/ 144 h 180"/>
                <a:gd name="T48" fmla="*/ 240 w 385"/>
                <a:gd name="T49" fmla="*/ 144 h 180"/>
                <a:gd name="T50" fmla="*/ 264 w 385"/>
                <a:gd name="T51" fmla="*/ 132 h 180"/>
                <a:gd name="T52" fmla="*/ 276 w 385"/>
                <a:gd name="T53" fmla="*/ 132 h 180"/>
                <a:gd name="T54" fmla="*/ 288 w 385"/>
                <a:gd name="T55" fmla="*/ 132 h 180"/>
                <a:gd name="T56" fmla="*/ 312 w 385"/>
                <a:gd name="T57" fmla="*/ 132 h 180"/>
                <a:gd name="T58" fmla="*/ 324 w 385"/>
                <a:gd name="T59" fmla="*/ 120 h 180"/>
                <a:gd name="T60" fmla="*/ 336 w 385"/>
                <a:gd name="T61" fmla="*/ 120 h 180"/>
                <a:gd name="T62" fmla="*/ 360 w 385"/>
                <a:gd name="T63" fmla="*/ 120 h 180"/>
                <a:gd name="T64" fmla="*/ 373 w 385"/>
                <a:gd name="T65" fmla="*/ 120 h 180"/>
                <a:gd name="T66" fmla="*/ 385 w 385"/>
                <a:gd name="T67" fmla="*/ 108 h 180"/>
                <a:gd name="T68" fmla="*/ 336 w 385"/>
                <a:gd name="T69" fmla="*/ 0 h 180"/>
                <a:gd name="T70" fmla="*/ 336 w 385"/>
                <a:gd name="T71" fmla="*/ 0 h 18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85"/>
                <a:gd name="T109" fmla="*/ 0 h 180"/>
                <a:gd name="T110" fmla="*/ 385 w 385"/>
                <a:gd name="T111" fmla="*/ 180 h 18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85" h="180">
                  <a:moveTo>
                    <a:pt x="336" y="0"/>
                  </a:moveTo>
                  <a:lnTo>
                    <a:pt x="324" y="12"/>
                  </a:lnTo>
                  <a:lnTo>
                    <a:pt x="300" y="12"/>
                  </a:lnTo>
                  <a:lnTo>
                    <a:pt x="288" y="12"/>
                  </a:lnTo>
                  <a:lnTo>
                    <a:pt x="264" y="12"/>
                  </a:lnTo>
                  <a:lnTo>
                    <a:pt x="240" y="24"/>
                  </a:lnTo>
                  <a:lnTo>
                    <a:pt x="228" y="24"/>
                  </a:lnTo>
                  <a:lnTo>
                    <a:pt x="204" y="24"/>
                  </a:lnTo>
                  <a:lnTo>
                    <a:pt x="180" y="36"/>
                  </a:lnTo>
                  <a:lnTo>
                    <a:pt x="156" y="36"/>
                  </a:lnTo>
                  <a:lnTo>
                    <a:pt x="132" y="36"/>
                  </a:lnTo>
                  <a:lnTo>
                    <a:pt x="120" y="48"/>
                  </a:lnTo>
                  <a:lnTo>
                    <a:pt x="96" y="48"/>
                  </a:lnTo>
                  <a:lnTo>
                    <a:pt x="60" y="60"/>
                  </a:lnTo>
                  <a:lnTo>
                    <a:pt x="36" y="60"/>
                  </a:lnTo>
                  <a:lnTo>
                    <a:pt x="24" y="72"/>
                  </a:lnTo>
                  <a:lnTo>
                    <a:pt x="0" y="72"/>
                  </a:lnTo>
                  <a:lnTo>
                    <a:pt x="96" y="180"/>
                  </a:lnTo>
                  <a:lnTo>
                    <a:pt x="120" y="168"/>
                  </a:lnTo>
                  <a:lnTo>
                    <a:pt x="144" y="168"/>
                  </a:lnTo>
                  <a:lnTo>
                    <a:pt x="156" y="156"/>
                  </a:lnTo>
                  <a:lnTo>
                    <a:pt x="180" y="156"/>
                  </a:lnTo>
                  <a:lnTo>
                    <a:pt x="204" y="144"/>
                  </a:lnTo>
                  <a:lnTo>
                    <a:pt x="216" y="144"/>
                  </a:lnTo>
                  <a:lnTo>
                    <a:pt x="240" y="144"/>
                  </a:lnTo>
                  <a:lnTo>
                    <a:pt x="264" y="132"/>
                  </a:lnTo>
                  <a:lnTo>
                    <a:pt x="276" y="132"/>
                  </a:lnTo>
                  <a:lnTo>
                    <a:pt x="288" y="132"/>
                  </a:lnTo>
                  <a:lnTo>
                    <a:pt x="312" y="132"/>
                  </a:lnTo>
                  <a:lnTo>
                    <a:pt x="324" y="120"/>
                  </a:lnTo>
                  <a:lnTo>
                    <a:pt x="336" y="120"/>
                  </a:lnTo>
                  <a:lnTo>
                    <a:pt x="360" y="120"/>
                  </a:lnTo>
                  <a:lnTo>
                    <a:pt x="373" y="120"/>
                  </a:lnTo>
                  <a:lnTo>
                    <a:pt x="385" y="108"/>
                  </a:lnTo>
                  <a:lnTo>
                    <a:pt x="3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11" name="Freeform 13"/>
            <p:cNvSpPr>
              <a:spLocks/>
            </p:cNvSpPr>
            <p:nvPr/>
          </p:nvSpPr>
          <p:spPr bwMode="auto">
            <a:xfrm>
              <a:off x="1286" y="1778"/>
              <a:ext cx="157" cy="121"/>
            </a:xfrm>
            <a:custGeom>
              <a:avLst/>
              <a:gdLst>
                <a:gd name="T0" fmla="*/ 49 w 157"/>
                <a:gd name="T1" fmla="*/ 121 h 121"/>
                <a:gd name="T2" fmla="*/ 157 w 157"/>
                <a:gd name="T3" fmla="*/ 109 h 121"/>
                <a:gd name="T4" fmla="*/ 109 w 157"/>
                <a:gd name="T5" fmla="*/ 0 h 121"/>
                <a:gd name="T6" fmla="*/ 0 w 157"/>
                <a:gd name="T7" fmla="*/ 13 h 121"/>
                <a:gd name="T8" fmla="*/ 49 w 157"/>
                <a:gd name="T9" fmla="*/ 121 h 121"/>
                <a:gd name="T10" fmla="*/ 49 w 157"/>
                <a:gd name="T11" fmla="*/ 121 h 121"/>
                <a:gd name="T12" fmla="*/ 0 60000 65536"/>
                <a:gd name="T13" fmla="*/ 0 60000 65536"/>
                <a:gd name="T14" fmla="*/ 0 60000 65536"/>
                <a:gd name="T15" fmla="*/ 0 60000 65536"/>
                <a:gd name="T16" fmla="*/ 0 60000 65536"/>
                <a:gd name="T17" fmla="*/ 0 60000 65536"/>
                <a:gd name="T18" fmla="*/ 0 w 157"/>
                <a:gd name="T19" fmla="*/ 0 h 121"/>
                <a:gd name="T20" fmla="*/ 157 w 157"/>
                <a:gd name="T21" fmla="*/ 121 h 121"/>
              </a:gdLst>
              <a:ahLst/>
              <a:cxnLst>
                <a:cxn ang="T12">
                  <a:pos x="T0" y="T1"/>
                </a:cxn>
                <a:cxn ang="T13">
                  <a:pos x="T2" y="T3"/>
                </a:cxn>
                <a:cxn ang="T14">
                  <a:pos x="T4" y="T5"/>
                </a:cxn>
                <a:cxn ang="T15">
                  <a:pos x="T6" y="T7"/>
                </a:cxn>
                <a:cxn ang="T16">
                  <a:pos x="T8" y="T9"/>
                </a:cxn>
                <a:cxn ang="T17">
                  <a:pos x="T10" y="T11"/>
                </a:cxn>
              </a:cxnLst>
              <a:rect l="T18" t="T19" r="T20" b="T21"/>
              <a:pathLst>
                <a:path w="157" h="121">
                  <a:moveTo>
                    <a:pt x="49" y="121"/>
                  </a:moveTo>
                  <a:lnTo>
                    <a:pt x="157" y="109"/>
                  </a:lnTo>
                  <a:lnTo>
                    <a:pt x="109" y="0"/>
                  </a:lnTo>
                  <a:lnTo>
                    <a:pt x="0" y="13"/>
                  </a:lnTo>
                  <a:lnTo>
                    <a:pt x="49" y="1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12" name="Freeform 14"/>
            <p:cNvSpPr>
              <a:spLocks/>
            </p:cNvSpPr>
            <p:nvPr/>
          </p:nvSpPr>
          <p:spPr bwMode="auto">
            <a:xfrm>
              <a:off x="1142" y="1899"/>
              <a:ext cx="181" cy="96"/>
            </a:xfrm>
            <a:custGeom>
              <a:avLst/>
              <a:gdLst>
                <a:gd name="T0" fmla="*/ 0 w 181"/>
                <a:gd name="T1" fmla="*/ 84 h 96"/>
                <a:gd name="T2" fmla="*/ 36 w 181"/>
                <a:gd name="T3" fmla="*/ 96 h 96"/>
                <a:gd name="T4" fmla="*/ 72 w 181"/>
                <a:gd name="T5" fmla="*/ 96 h 96"/>
                <a:gd name="T6" fmla="*/ 120 w 181"/>
                <a:gd name="T7" fmla="*/ 96 h 96"/>
                <a:gd name="T8" fmla="*/ 144 w 181"/>
                <a:gd name="T9" fmla="*/ 84 h 96"/>
                <a:gd name="T10" fmla="*/ 168 w 181"/>
                <a:gd name="T11" fmla="*/ 72 h 96"/>
                <a:gd name="T12" fmla="*/ 181 w 181"/>
                <a:gd name="T13" fmla="*/ 48 h 96"/>
                <a:gd name="T14" fmla="*/ 181 w 181"/>
                <a:gd name="T15" fmla="*/ 24 h 96"/>
                <a:gd name="T16" fmla="*/ 156 w 181"/>
                <a:gd name="T17" fmla="*/ 0 h 96"/>
                <a:gd name="T18" fmla="*/ 0 w 181"/>
                <a:gd name="T19" fmla="*/ 84 h 96"/>
                <a:gd name="T20" fmla="*/ 0 w 181"/>
                <a:gd name="T21" fmla="*/ 84 h 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1"/>
                <a:gd name="T34" fmla="*/ 0 h 96"/>
                <a:gd name="T35" fmla="*/ 181 w 181"/>
                <a:gd name="T36" fmla="*/ 96 h 9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1" h="96">
                  <a:moveTo>
                    <a:pt x="0" y="84"/>
                  </a:moveTo>
                  <a:lnTo>
                    <a:pt x="36" y="96"/>
                  </a:lnTo>
                  <a:lnTo>
                    <a:pt x="72" y="96"/>
                  </a:lnTo>
                  <a:lnTo>
                    <a:pt x="120" y="96"/>
                  </a:lnTo>
                  <a:lnTo>
                    <a:pt x="144" y="84"/>
                  </a:lnTo>
                  <a:lnTo>
                    <a:pt x="168" y="72"/>
                  </a:lnTo>
                  <a:lnTo>
                    <a:pt x="181" y="48"/>
                  </a:lnTo>
                  <a:lnTo>
                    <a:pt x="181" y="24"/>
                  </a:lnTo>
                  <a:lnTo>
                    <a:pt x="156" y="0"/>
                  </a:lnTo>
                  <a:lnTo>
                    <a:pt x="0" y="84"/>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13" name="Freeform 15"/>
            <p:cNvSpPr>
              <a:spLocks/>
            </p:cNvSpPr>
            <p:nvPr/>
          </p:nvSpPr>
          <p:spPr bwMode="auto">
            <a:xfrm>
              <a:off x="1106" y="1815"/>
              <a:ext cx="313" cy="168"/>
            </a:xfrm>
            <a:custGeom>
              <a:avLst/>
              <a:gdLst>
                <a:gd name="T0" fmla="*/ 180 w 313"/>
                <a:gd name="T1" fmla="*/ 0 h 168"/>
                <a:gd name="T2" fmla="*/ 180 w 313"/>
                <a:gd name="T3" fmla="*/ 0 h 168"/>
                <a:gd name="T4" fmla="*/ 120 w 313"/>
                <a:gd name="T5" fmla="*/ 24 h 168"/>
                <a:gd name="T6" fmla="*/ 72 w 313"/>
                <a:gd name="T7" fmla="*/ 48 h 168"/>
                <a:gd name="T8" fmla="*/ 48 w 313"/>
                <a:gd name="T9" fmla="*/ 60 h 168"/>
                <a:gd name="T10" fmla="*/ 24 w 313"/>
                <a:gd name="T11" fmla="*/ 84 h 168"/>
                <a:gd name="T12" fmla="*/ 0 w 313"/>
                <a:gd name="T13" fmla="*/ 108 h 168"/>
                <a:gd name="T14" fmla="*/ 0 w 313"/>
                <a:gd name="T15" fmla="*/ 120 h 168"/>
                <a:gd name="T16" fmla="*/ 12 w 313"/>
                <a:gd name="T17" fmla="*/ 156 h 168"/>
                <a:gd name="T18" fmla="*/ 36 w 313"/>
                <a:gd name="T19" fmla="*/ 168 h 168"/>
                <a:gd name="T20" fmla="*/ 192 w 313"/>
                <a:gd name="T21" fmla="*/ 84 h 168"/>
                <a:gd name="T22" fmla="*/ 204 w 313"/>
                <a:gd name="T23" fmla="*/ 96 h 168"/>
                <a:gd name="T24" fmla="*/ 217 w 313"/>
                <a:gd name="T25" fmla="*/ 120 h 168"/>
                <a:gd name="T26" fmla="*/ 217 w 313"/>
                <a:gd name="T27" fmla="*/ 132 h 168"/>
                <a:gd name="T28" fmla="*/ 204 w 313"/>
                <a:gd name="T29" fmla="*/ 132 h 168"/>
                <a:gd name="T30" fmla="*/ 217 w 313"/>
                <a:gd name="T31" fmla="*/ 132 h 168"/>
                <a:gd name="T32" fmla="*/ 229 w 313"/>
                <a:gd name="T33" fmla="*/ 120 h 168"/>
                <a:gd name="T34" fmla="*/ 253 w 313"/>
                <a:gd name="T35" fmla="*/ 108 h 168"/>
                <a:gd name="T36" fmla="*/ 301 w 313"/>
                <a:gd name="T37" fmla="*/ 84 h 168"/>
                <a:gd name="T38" fmla="*/ 313 w 313"/>
                <a:gd name="T39" fmla="*/ 84 h 168"/>
                <a:gd name="T40" fmla="*/ 180 w 313"/>
                <a:gd name="T41" fmla="*/ 0 h 168"/>
                <a:gd name="T42" fmla="*/ 180 w 313"/>
                <a:gd name="T43" fmla="*/ 0 h 1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13"/>
                <a:gd name="T67" fmla="*/ 0 h 168"/>
                <a:gd name="T68" fmla="*/ 313 w 313"/>
                <a:gd name="T69" fmla="*/ 168 h 16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13" h="168">
                  <a:moveTo>
                    <a:pt x="180" y="0"/>
                  </a:moveTo>
                  <a:lnTo>
                    <a:pt x="180" y="0"/>
                  </a:lnTo>
                  <a:lnTo>
                    <a:pt x="120" y="24"/>
                  </a:lnTo>
                  <a:lnTo>
                    <a:pt x="72" y="48"/>
                  </a:lnTo>
                  <a:lnTo>
                    <a:pt x="48" y="60"/>
                  </a:lnTo>
                  <a:lnTo>
                    <a:pt x="24" y="84"/>
                  </a:lnTo>
                  <a:lnTo>
                    <a:pt x="0" y="108"/>
                  </a:lnTo>
                  <a:lnTo>
                    <a:pt x="0" y="120"/>
                  </a:lnTo>
                  <a:lnTo>
                    <a:pt x="12" y="156"/>
                  </a:lnTo>
                  <a:lnTo>
                    <a:pt x="36" y="168"/>
                  </a:lnTo>
                  <a:lnTo>
                    <a:pt x="192" y="84"/>
                  </a:lnTo>
                  <a:lnTo>
                    <a:pt x="204" y="96"/>
                  </a:lnTo>
                  <a:lnTo>
                    <a:pt x="217" y="120"/>
                  </a:lnTo>
                  <a:lnTo>
                    <a:pt x="217" y="132"/>
                  </a:lnTo>
                  <a:lnTo>
                    <a:pt x="204" y="132"/>
                  </a:lnTo>
                  <a:lnTo>
                    <a:pt x="217" y="132"/>
                  </a:lnTo>
                  <a:lnTo>
                    <a:pt x="229" y="120"/>
                  </a:lnTo>
                  <a:lnTo>
                    <a:pt x="253" y="108"/>
                  </a:lnTo>
                  <a:lnTo>
                    <a:pt x="301" y="84"/>
                  </a:lnTo>
                  <a:lnTo>
                    <a:pt x="313" y="84"/>
                  </a:lnTo>
                  <a:lnTo>
                    <a:pt x="18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14" name="Freeform 16"/>
            <p:cNvSpPr>
              <a:spLocks/>
            </p:cNvSpPr>
            <p:nvPr/>
          </p:nvSpPr>
          <p:spPr bwMode="auto">
            <a:xfrm>
              <a:off x="1286" y="1742"/>
              <a:ext cx="409" cy="157"/>
            </a:xfrm>
            <a:custGeom>
              <a:avLst/>
              <a:gdLst>
                <a:gd name="T0" fmla="*/ 313 w 409"/>
                <a:gd name="T1" fmla="*/ 0 h 157"/>
                <a:gd name="T2" fmla="*/ 301 w 409"/>
                <a:gd name="T3" fmla="*/ 12 h 157"/>
                <a:gd name="T4" fmla="*/ 301 w 409"/>
                <a:gd name="T5" fmla="*/ 12 h 157"/>
                <a:gd name="T6" fmla="*/ 289 w 409"/>
                <a:gd name="T7" fmla="*/ 12 h 157"/>
                <a:gd name="T8" fmla="*/ 277 w 409"/>
                <a:gd name="T9" fmla="*/ 12 h 157"/>
                <a:gd name="T10" fmla="*/ 265 w 409"/>
                <a:gd name="T11" fmla="*/ 12 h 157"/>
                <a:gd name="T12" fmla="*/ 265 w 409"/>
                <a:gd name="T13" fmla="*/ 12 h 157"/>
                <a:gd name="T14" fmla="*/ 241 w 409"/>
                <a:gd name="T15" fmla="*/ 12 h 157"/>
                <a:gd name="T16" fmla="*/ 217 w 409"/>
                <a:gd name="T17" fmla="*/ 12 h 157"/>
                <a:gd name="T18" fmla="*/ 205 w 409"/>
                <a:gd name="T19" fmla="*/ 12 h 157"/>
                <a:gd name="T20" fmla="*/ 181 w 409"/>
                <a:gd name="T21" fmla="*/ 12 h 157"/>
                <a:gd name="T22" fmla="*/ 145 w 409"/>
                <a:gd name="T23" fmla="*/ 24 h 157"/>
                <a:gd name="T24" fmla="*/ 121 w 409"/>
                <a:gd name="T25" fmla="*/ 24 h 157"/>
                <a:gd name="T26" fmla="*/ 85 w 409"/>
                <a:gd name="T27" fmla="*/ 36 h 157"/>
                <a:gd name="T28" fmla="*/ 61 w 409"/>
                <a:gd name="T29" fmla="*/ 49 h 157"/>
                <a:gd name="T30" fmla="*/ 24 w 409"/>
                <a:gd name="T31" fmla="*/ 61 h 157"/>
                <a:gd name="T32" fmla="*/ 0 w 409"/>
                <a:gd name="T33" fmla="*/ 73 h 157"/>
                <a:gd name="T34" fmla="*/ 133 w 409"/>
                <a:gd name="T35" fmla="*/ 157 h 157"/>
                <a:gd name="T36" fmla="*/ 145 w 409"/>
                <a:gd name="T37" fmla="*/ 145 h 157"/>
                <a:gd name="T38" fmla="*/ 169 w 409"/>
                <a:gd name="T39" fmla="*/ 145 h 157"/>
                <a:gd name="T40" fmla="*/ 193 w 409"/>
                <a:gd name="T41" fmla="*/ 133 h 157"/>
                <a:gd name="T42" fmla="*/ 205 w 409"/>
                <a:gd name="T43" fmla="*/ 133 h 157"/>
                <a:gd name="T44" fmla="*/ 217 w 409"/>
                <a:gd name="T45" fmla="*/ 133 h 157"/>
                <a:gd name="T46" fmla="*/ 217 w 409"/>
                <a:gd name="T47" fmla="*/ 121 h 157"/>
                <a:gd name="T48" fmla="*/ 229 w 409"/>
                <a:gd name="T49" fmla="*/ 121 h 157"/>
                <a:gd name="T50" fmla="*/ 241 w 409"/>
                <a:gd name="T51" fmla="*/ 121 h 157"/>
                <a:gd name="T52" fmla="*/ 253 w 409"/>
                <a:gd name="T53" fmla="*/ 121 h 157"/>
                <a:gd name="T54" fmla="*/ 265 w 409"/>
                <a:gd name="T55" fmla="*/ 121 h 157"/>
                <a:gd name="T56" fmla="*/ 277 w 409"/>
                <a:gd name="T57" fmla="*/ 121 h 157"/>
                <a:gd name="T58" fmla="*/ 313 w 409"/>
                <a:gd name="T59" fmla="*/ 121 h 157"/>
                <a:gd name="T60" fmla="*/ 325 w 409"/>
                <a:gd name="T61" fmla="*/ 121 h 157"/>
                <a:gd name="T62" fmla="*/ 349 w 409"/>
                <a:gd name="T63" fmla="*/ 121 h 157"/>
                <a:gd name="T64" fmla="*/ 385 w 409"/>
                <a:gd name="T65" fmla="*/ 109 h 157"/>
                <a:gd name="T66" fmla="*/ 409 w 409"/>
                <a:gd name="T67" fmla="*/ 109 h 157"/>
                <a:gd name="T68" fmla="*/ 313 w 409"/>
                <a:gd name="T69" fmla="*/ 0 h 157"/>
                <a:gd name="T70" fmla="*/ 313 w 409"/>
                <a:gd name="T71" fmla="*/ 0 h 1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09"/>
                <a:gd name="T109" fmla="*/ 0 h 157"/>
                <a:gd name="T110" fmla="*/ 409 w 409"/>
                <a:gd name="T111" fmla="*/ 157 h 15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09" h="157">
                  <a:moveTo>
                    <a:pt x="313" y="0"/>
                  </a:moveTo>
                  <a:lnTo>
                    <a:pt x="301" y="12"/>
                  </a:lnTo>
                  <a:lnTo>
                    <a:pt x="289" y="12"/>
                  </a:lnTo>
                  <a:lnTo>
                    <a:pt x="277" y="12"/>
                  </a:lnTo>
                  <a:lnTo>
                    <a:pt x="265" y="12"/>
                  </a:lnTo>
                  <a:lnTo>
                    <a:pt x="241" y="12"/>
                  </a:lnTo>
                  <a:lnTo>
                    <a:pt x="217" y="12"/>
                  </a:lnTo>
                  <a:lnTo>
                    <a:pt x="205" y="12"/>
                  </a:lnTo>
                  <a:lnTo>
                    <a:pt x="181" y="12"/>
                  </a:lnTo>
                  <a:lnTo>
                    <a:pt x="145" y="24"/>
                  </a:lnTo>
                  <a:lnTo>
                    <a:pt x="121" y="24"/>
                  </a:lnTo>
                  <a:lnTo>
                    <a:pt x="85" y="36"/>
                  </a:lnTo>
                  <a:lnTo>
                    <a:pt x="61" y="49"/>
                  </a:lnTo>
                  <a:lnTo>
                    <a:pt x="24" y="61"/>
                  </a:lnTo>
                  <a:lnTo>
                    <a:pt x="0" y="73"/>
                  </a:lnTo>
                  <a:lnTo>
                    <a:pt x="133" y="157"/>
                  </a:lnTo>
                  <a:lnTo>
                    <a:pt x="145" y="145"/>
                  </a:lnTo>
                  <a:lnTo>
                    <a:pt x="169" y="145"/>
                  </a:lnTo>
                  <a:lnTo>
                    <a:pt x="193" y="133"/>
                  </a:lnTo>
                  <a:lnTo>
                    <a:pt x="205" y="133"/>
                  </a:lnTo>
                  <a:lnTo>
                    <a:pt x="217" y="133"/>
                  </a:lnTo>
                  <a:lnTo>
                    <a:pt x="217" y="121"/>
                  </a:lnTo>
                  <a:lnTo>
                    <a:pt x="229" y="121"/>
                  </a:lnTo>
                  <a:lnTo>
                    <a:pt x="241" y="121"/>
                  </a:lnTo>
                  <a:lnTo>
                    <a:pt x="253" y="121"/>
                  </a:lnTo>
                  <a:lnTo>
                    <a:pt x="265" y="121"/>
                  </a:lnTo>
                  <a:lnTo>
                    <a:pt x="277" y="121"/>
                  </a:lnTo>
                  <a:lnTo>
                    <a:pt x="313" y="121"/>
                  </a:lnTo>
                  <a:lnTo>
                    <a:pt x="325" y="121"/>
                  </a:lnTo>
                  <a:lnTo>
                    <a:pt x="349" y="121"/>
                  </a:lnTo>
                  <a:lnTo>
                    <a:pt x="385" y="109"/>
                  </a:lnTo>
                  <a:lnTo>
                    <a:pt x="409" y="109"/>
                  </a:lnTo>
                  <a:lnTo>
                    <a:pt x="313"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15" name="Freeform 17"/>
            <p:cNvSpPr>
              <a:spLocks/>
            </p:cNvSpPr>
            <p:nvPr/>
          </p:nvSpPr>
          <p:spPr bwMode="auto">
            <a:xfrm>
              <a:off x="1599" y="1742"/>
              <a:ext cx="157" cy="109"/>
            </a:xfrm>
            <a:custGeom>
              <a:avLst/>
              <a:gdLst>
                <a:gd name="T0" fmla="*/ 96 w 157"/>
                <a:gd name="T1" fmla="*/ 109 h 109"/>
                <a:gd name="T2" fmla="*/ 132 w 157"/>
                <a:gd name="T3" fmla="*/ 97 h 109"/>
                <a:gd name="T4" fmla="*/ 157 w 157"/>
                <a:gd name="T5" fmla="*/ 73 h 109"/>
                <a:gd name="T6" fmla="*/ 157 w 157"/>
                <a:gd name="T7" fmla="*/ 49 h 109"/>
                <a:gd name="T8" fmla="*/ 144 w 157"/>
                <a:gd name="T9" fmla="*/ 36 h 109"/>
                <a:gd name="T10" fmla="*/ 120 w 157"/>
                <a:gd name="T11" fmla="*/ 12 h 109"/>
                <a:gd name="T12" fmla="*/ 84 w 157"/>
                <a:gd name="T13" fmla="*/ 0 h 109"/>
                <a:gd name="T14" fmla="*/ 48 w 157"/>
                <a:gd name="T15" fmla="*/ 0 h 109"/>
                <a:gd name="T16" fmla="*/ 0 w 157"/>
                <a:gd name="T17" fmla="*/ 0 h 109"/>
                <a:gd name="T18" fmla="*/ 96 w 157"/>
                <a:gd name="T19" fmla="*/ 109 h 109"/>
                <a:gd name="T20" fmla="*/ 96 w 157"/>
                <a:gd name="T21" fmla="*/ 109 h 1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7"/>
                <a:gd name="T34" fmla="*/ 0 h 109"/>
                <a:gd name="T35" fmla="*/ 157 w 157"/>
                <a:gd name="T36" fmla="*/ 109 h 1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7" h="109">
                  <a:moveTo>
                    <a:pt x="96" y="109"/>
                  </a:moveTo>
                  <a:lnTo>
                    <a:pt x="132" y="97"/>
                  </a:lnTo>
                  <a:lnTo>
                    <a:pt x="157" y="73"/>
                  </a:lnTo>
                  <a:lnTo>
                    <a:pt x="157" y="49"/>
                  </a:lnTo>
                  <a:lnTo>
                    <a:pt x="144" y="36"/>
                  </a:lnTo>
                  <a:lnTo>
                    <a:pt x="120" y="12"/>
                  </a:lnTo>
                  <a:lnTo>
                    <a:pt x="84" y="0"/>
                  </a:lnTo>
                  <a:lnTo>
                    <a:pt x="48" y="0"/>
                  </a:lnTo>
                  <a:lnTo>
                    <a:pt x="0" y="0"/>
                  </a:lnTo>
                  <a:lnTo>
                    <a:pt x="96" y="109"/>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16" name="Freeform 18"/>
            <p:cNvSpPr>
              <a:spLocks/>
            </p:cNvSpPr>
            <p:nvPr/>
          </p:nvSpPr>
          <p:spPr bwMode="auto">
            <a:xfrm>
              <a:off x="1335" y="1887"/>
              <a:ext cx="144" cy="108"/>
            </a:xfrm>
            <a:custGeom>
              <a:avLst/>
              <a:gdLst>
                <a:gd name="T0" fmla="*/ 60 w 144"/>
                <a:gd name="T1" fmla="*/ 0 h 108"/>
                <a:gd name="T2" fmla="*/ 24 w 144"/>
                <a:gd name="T3" fmla="*/ 12 h 108"/>
                <a:gd name="T4" fmla="*/ 0 w 144"/>
                <a:gd name="T5" fmla="*/ 36 h 108"/>
                <a:gd name="T6" fmla="*/ 0 w 144"/>
                <a:gd name="T7" fmla="*/ 60 h 108"/>
                <a:gd name="T8" fmla="*/ 12 w 144"/>
                <a:gd name="T9" fmla="*/ 72 h 108"/>
                <a:gd name="T10" fmla="*/ 24 w 144"/>
                <a:gd name="T11" fmla="*/ 96 h 108"/>
                <a:gd name="T12" fmla="*/ 60 w 144"/>
                <a:gd name="T13" fmla="*/ 108 h 108"/>
                <a:gd name="T14" fmla="*/ 96 w 144"/>
                <a:gd name="T15" fmla="*/ 108 h 108"/>
                <a:gd name="T16" fmla="*/ 144 w 144"/>
                <a:gd name="T17" fmla="*/ 108 h 108"/>
                <a:gd name="T18" fmla="*/ 60 w 144"/>
                <a:gd name="T19" fmla="*/ 0 h 108"/>
                <a:gd name="T20" fmla="*/ 60 w 144"/>
                <a:gd name="T21" fmla="*/ 0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4"/>
                <a:gd name="T34" fmla="*/ 0 h 108"/>
                <a:gd name="T35" fmla="*/ 144 w 144"/>
                <a:gd name="T36" fmla="*/ 108 h 10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4" h="108">
                  <a:moveTo>
                    <a:pt x="60" y="0"/>
                  </a:moveTo>
                  <a:lnTo>
                    <a:pt x="24" y="12"/>
                  </a:lnTo>
                  <a:lnTo>
                    <a:pt x="0" y="36"/>
                  </a:lnTo>
                  <a:lnTo>
                    <a:pt x="0" y="60"/>
                  </a:lnTo>
                  <a:lnTo>
                    <a:pt x="12" y="72"/>
                  </a:lnTo>
                  <a:lnTo>
                    <a:pt x="24" y="96"/>
                  </a:lnTo>
                  <a:lnTo>
                    <a:pt x="60" y="108"/>
                  </a:lnTo>
                  <a:lnTo>
                    <a:pt x="96" y="108"/>
                  </a:lnTo>
                  <a:lnTo>
                    <a:pt x="144" y="108"/>
                  </a:lnTo>
                  <a:lnTo>
                    <a:pt x="6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17" name="Freeform 19"/>
            <p:cNvSpPr>
              <a:spLocks/>
            </p:cNvSpPr>
            <p:nvPr/>
          </p:nvSpPr>
          <p:spPr bwMode="auto">
            <a:xfrm>
              <a:off x="1395" y="1815"/>
              <a:ext cx="361" cy="180"/>
            </a:xfrm>
            <a:custGeom>
              <a:avLst/>
              <a:gdLst>
                <a:gd name="T0" fmla="*/ 228 w 361"/>
                <a:gd name="T1" fmla="*/ 0 h 180"/>
                <a:gd name="T2" fmla="*/ 228 w 361"/>
                <a:gd name="T3" fmla="*/ 0 h 180"/>
                <a:gd name="T4" fmla="*/ 168 w 361"/>
                <a:gd name="T5" fmla="*/ 24 h 180"/>
                <a:gd name="T6" fmla="*/ 120 w 361"/>
                <a:gd name="T7" fmla="*/ 36 h 180"/>
                <a:gd name="T8" fmla="*/ 84 w 361"/>
                <a:gd name="T9" fmla="*/ 48 h 180"/>
                <a:gd name="T10" fmla="*/ 48 w 361"/>
                <a:gd name="T11" fmla="*/ 60 h 180"/>
                <a:gd name="T12" fmla="*/ 24 w 361"/>
                <a:gd name="T13" fmla="*/ 72 h 180"/>
                <a:gd name="T14" fmla="*/ 12 w 361"/>
                <a:gd name="T15" fmla="*/ 72 h 180"/>
                <a:gd name="T16" fmla="*/ 12 w 361"/>
                <a:gd name="T17" fmla="*/ 72 h 180"/>
                <a:gd name="T18" fmla="*/ 0 w 361"/>
                <a:gd name="T19" fmla="*/ 72 h 180"/>
                <a:gd name="T20" fmla="*/ 84 w 361"/>
                <a:gd name="T21" fmla="*/ 180 h 180"/>
                <a:gd name="T22" fmla="*/ 96 w 361"/>
                <a:gd name="T23" fmla="*/ 180 h 180"/>
                <a:gd name="T24" fmla="*/ 108 w 361"/>
                <a:gd name="T25" fmla="*/ 168 h 180"/>
                <a:gd name="T26" fmla="*/ 132 w 361"/>
                <a:gd name="T27" fmla="*/ 168 h 180"/>
                <a:gd name="T28" fmla="*/ 156 w 361"/>
                <a:gd name="T29" fmla="*/ 156 h 180"/>
                <a:gd name="T30" fmla="*/ 204 w 361"/>
                <a:gd name="T31" fmla="*/ 144 h 180"/>
                <a:gd name="T32" fmla="*/ 240 w 361"/>
                <a:gd name="T33" fmla="*/ 132 h 180"/>
                <a:gd name="T34" fmla="*/ 300 w 361"/>
                <a:gd name="T35" fmla="*/ 108 h 180"/>
                <a:gd name="T36" fmla="*/ 361 w 361"/>
                <a:gd name="T37" fmla="*/ 84 h 180"/>
                <a:gd name="T38" fmla="*/ 361 w 361"/>
                <a:gd name="T39" fmla="*/ 84 h 180"/>
                <a:gd name="T40" fmla="*/ 228 w 361"/>
                <a:gd name="T41" fmla="*/ 0 h 180"/>
                <a:gd name="T42" fmla="*/ 228 w 361"/>
                <a:gd name="T43" fmla="*/ 0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61"/>
                <a:gd name="T67" fmla="*/ 0 h 180"/>
                <a:gd name="T68" fmla="*/ 361 w 361"/>
                <a:gd name="T69" fmla="*/ 180 h 1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61" h="180">
                  <a:moveTo>
                    <a:pt x="228" y="0"/>
                  </a:moveTo>
                  <a:lnTo>
                    <a:pt x="228" y="0"/>
                  </a:lnTo>
                  <a:lnTo>
                    <a:pt x="168" y="24"/>
                  </a:lnTo>
                  <a:lnTo>
                    <a:pt x="120" y="36"/>
                  </a:lnTo>
                  <a:lnTo>
                    <a:pt x="84" y="48"/>
                  </a:lnTo>
                  <a:lnTo>
                    <a:pt x="48" y="60"/>
                  </a:lnTo>
                  <a:lnTo>
                    <a:pt x="24" y="72"/>
                  </a:lnTo>
                  <a:lnTo>
                    <a:pt x="12" y="72"/>
                  </a:lnTo>
                  <a:lnTo>
                    <a:pt x="0" y="72"/>
                  </a:lnTo>
                  <a:lnTo>
                    <a:pt x="84" y="180"/>
                  </a:lnTo>
                  <a:lnTo>
                    <a:pt x="96" y="180"/>
                  </a:lnTo>
                  <a:lnTo>
                    <a:pt x="108" y="168"/>
                  </a:lnTo>
                  <a:lnTo>
                    <a:pt x="132" y="168"/>
                  </a:lnTo>
                  <a:lnTo>
                    <a:pt x="156" y="156"/>
                  </a:lnTo>
                  <a:lnTo>
                    <a:pt x="204" y="144"/>
                  </a:lnTo>
                  <a:lnTo>
                    <a:pt x="240" y="132"/>
                  </a:lnTo>
                  <a:lnTo>
                    <a:pt x="300" y="108"/>
                  </a:lnTo>
                  <a:lnTo>
                    <a:pt x="361" y="84"/>
                  </a:lnTo>
                  <a:lnTo>
                    <a:pt x="2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18" name="Freeform 20"/>
            <p:cNvSpPr>
              <a:spLocks/>
            </p:cNvSpPr>
            <p:nvPr/>
          </p:nvSpPr>
          <p:spPr bwMode="auto">
            <a:xfrm>
              <a:off x="1623" y="1742"/>
              <a:ext cx="301" cy="157"/>
            </a:xfrm>
            <a:custGeom>
              <a:avLst/>
              <a:gdLst>
                <a:gd name="T0" fmla="*/ 205 w 301"/>
                <a:gd name="T1" fmla="*/ 0 h 157"/>
                <a:gd name="T2" fmla="*/ 181 w 301"/>
                <a:gd name="T3" fmla="*/ 12 h 157"/>
                <a:gd name="T4" fmla="*/ 169 w 301"/>
                <a:gd name="T5" fmla="*/ 12 h 157"/>
                <a:gd name="T6" fmla="*/ 169 w 301"/>
                <a:gd name="T7" fmla="*/ 12 h 157"/>
                <a:gd name="T8" fmla="*/ 145 w 301"/>
                <a:gd name="T9" fmla="*/ 12 h 157"/>
                <a:gd name="T10" fmla="*/ 108 w 301"/>
                <a:gd name="T11" fmla="*/ 24 h 157"/>
                <a:gd name="T12" fmla="*/ 84 w 301"/>
                <a:gd name="T13" fmla="*/ 36 h 157"/>
                <a:gd name="T14" fmla="*/ 48 w 301"/>
                <a:gd name="T15" fmla="*/ 49 h 157"/>
                <a:gd name="T16" fmla="*/ 0 w 301"/>
                <a:gd name="T17" fmla="*/ 73 h 157"/>
                <a:gd name="T18" fmla="*/ 133 w 301"/>
                <a:gd name="T19" fmla="*/ 157 h 157"/>
                <a:gd name="T20" fmla="*/ 181 w 301"/>
                <a:gd name="T21" fmla="*/ 133 h 157"/>
                <a:gd name="T22" fmla="*/ 205 w 301"/>
                <a:gd name="T23" fmla="*/ 121 h 157"/>
                <a:gd name="T24" fmla="*/ 217 w 301"/>
                <a:gd name="T25" fmla="*/ 121 h 157"/>
                <a:gd name="T26" fmla="*/ 205 w 301"/>
                <a:gd name="T27" fmla="*/ 121 h 157"/>
                <a:gd name="T28" fmla="*/ 205 w 301"/>
                <a:gd name="T29" fmla="*/ 121 h 157"/>
                <a:gd name="T30" fmla="*/ 229 w 301"/>
                <a:gd name="T31" fmla="*/ 121 h 157"/>
                <a:gd name="T32" fmla="*/ 253 w 301"/>
                <a:gd name="T33" fmla="*/ 121 h 157"/>
                <a:gd name="T34" fmla="*/ 301 w 301"/>
                <a:gd name="T35" fmla="*/ 109 h 157"/>
                <a:gd name="T36" fmla="*/ 205 w 301"/>
                <a:gd name="T37" fmla="*/ 0 h 157"/>
                <a:gd name="T38" fmla="*/ 205 w 301"/>
                <a:gd name="T39" fmla="*/ 0 h 15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1"/>
                <a:gd name="T61" fmla="*/ 0 h 157"/>
                <a:gd name="T62" fmla="*/ 301 w 301"/>
                <a:gd name="T63" fmla="*/ 157 h 15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1" h="157">
                  <a:moveTo>
                    <a:pt x="205" y="0"/>
                  </a:moveTo>
                  <a:lnTo>
                    <a:pt x="181" y="12"/>
                  </a:lnTo>
                  <a:lnTo>
                    <a:pt x="169" y="12"/>
                  </a:lnTo>
                  <a:lnTo>
                    <a:pt x="145" y="12"/>
                  </a:lnTo>
                  <a:lnTo>
                    <a:pt x="108" y="24"/>
                  </a:lnTo>
                  <a:lnTo>
                    <a:pt x="84" y="36"/>
                  </a:lnTo>
                  <a:lnTo>
                    <a:pt x="48" y="49"/>
                  </a:lnTo>
                  <a:lnTo>
                    <a:pt x="0" y="73"/>
                  </a:lnTo>
                  <a:lnTo>
                    <a:pt x="133" y="157"/>
                  </a:lnTo>
                  <a:lnTo>
                    <a:pt x="181" y="133"/>
                  </a:lnTo>
                  <a:lnTo>
                    <a:pt x="205" y="121"/>
                  </a:lnTo>
                  <a:lnTo>
                    <a:pt x="217" y="121"/>
                  </a:lnTo>
                  <a:lnTo>
                    <a:pt x="205" y="121"/>
                  </a:lnTo>
                  <a:lnTo>
                    <a:pt x="229" y="121"/>
                  </a:lnTo>
                  <a:lnTo>
                    <a:pt x="253" y="121"/>
                  </a:lnTo>
                  <a:lnTo>
                    <a:pt x="301" y="109"/>
                  </a:lnTo>
                  <a:lnTo>
                    <a:pt x="20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19" name="Freeform 21"/>
            <p:cNvSpPr>
              <a:spLocks/>
            </p:cNvSpPr>
            <p:nvPr/>
          </p:nvSpPr>
          <p:spPr bwMode="auto">
            <a:xfrm>
              <a:off x="1828" y="1742"/>
              <a:ext cx="156" cy="109"/>
            </a:xfrm>
            <a:custGeom>
              <a:avLst/>
              <a:gdLst>
                <a:gd name="T0" fmla="*/ 96 w 156"/>
                <a:gd name="T1" fmla="*/ 109 h 109"/>
                <a:gd name="T2" fmla="*/ 132 w 156"/>
                <a:gd name="T3" fmla="*/ 97 h 109"/>
                <a:gd name="T4" fmla="*/ 144 w 156"/>
                <a:gd name="T5" fmla="*/ 73 h 109"/>
                <a:gd name="T6" fmla="*/ 156 w 156"/>
                <a:gd name="T7" fmla="*/ 49 h 109"/>
                <a:gd name="T8" fmla="*/ 144 w 156"/>
                <a:gd name="T9" fmla="*/ 36 h 109"/>
                <a:gd name="T10" fmla="*/ 120 w 156"/>
                <a:gd name="T11" fmla="*/ 12 h 109"/>
                <a:gd name="T12" fmla="*/ 84 w 156"/>
                <a:gd name="T13" fmla="*/ 0 h 109"/>
                <a:gd name="T14" fmla="*/ 48 w 156"/>
                <a:gd name="T15" fmla="*/ 0 h 109"/>
                <a:gd name="T16" fmla="*/ 0 w 156"/>
                <a:gd name="T17" fmla="*/ 0 h 109"/>
                <a:gd name="T18" fmla="*/ 96 w 156"/>
                <a:gd name="T19" fmla="*/ 109 h 109"/>
                <a:gd name="T20" fmla="*/ 96 w 156"/>
                <a:gd name="T21" fmla="*/ 109 h 1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6"/>
                <a:gd name="T34" fmla="*/ 0 h 109"/>
                <a:gd name="T35" fmla="*/ 156 w 156"/>
                <a:gd name="T36" fmla="*/ 109 h 1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6" h="109">
                  <a:moveTo>
                    <a:pt x="96" y="109"/>
                  </a:moveTo>
                  <a:lnTo>
                    <a:pt x="132" y="97"/>
                  </a:lnTo>
                  <a:lnTo>
                    <a:pt x="144" y="73"/>
                  </a:lnTo>
                  <a:lnTo>
                    <a:pt x="156" y="49"/>
                  </a:lnTo>
                  <a:lnTo>
                    <a:pt x="144" y="36"/>
                  </a:lnTo>
                  <a:lnTo>
                    <a:pt x="120" y="12"/>
                  </a:lnTo>
                  <a:lnTo>
                    <a:pt x="84" y="0"/>
                  </a:lnTo>
                  <a:lnTo>
                    <a:pt x="48" y="0"/>
                  </a:lnTo>
                  <a:lnTo>
                    <a:pt x="0" y="0"/>
                  </a:lnTo>
                  <a:lnTo>
                    <a:pt x="96" y="1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20" name="Freeform 22"/>
            <p:cNvSpPr>
              <a:spLocks/>
            </p:cNvSpPr>
            <p:nvPr/>
          </p:nvSpPr>
          <p:spPr bwMode="auto">
            <a:xfrm>
              <a:off x="1671" y="1887"/>
              <a:ext cx="145" cy="108"/>
            </a:xfrm>
            <a:custGeom>
              <a:avLst/>
              <a:gdLst>
                <a:gd name="T0" fmla="*/ 72 w 145"/>
                <a:gd name="T1" fmla="*/ 0 h 108"/>
                <a:gd name="T2" fmla="*/ 24 w 145"/>
                <a:gd name="T3" fmla="*/ 12 h 108"/>
                <a:gd name="T4" fmla="*/ 12 w 145"/>
                <a:gd name="T5" fmla="*/ 36 h 108"/>
                <a:gd name="T6" fmla="*/ 0 w 145"/>
                <a:gd name="T7" fmla="*/ 60 h 108"/>
                <a:gd name="T8" fmla="*/ 12 w 145"/>
                <a:gd name="T9" fmla="*/ 72 h 108"/>
                <a:gd name="T10" fmla="*/ 36 w 145"/>
                <a:gd name="T11" fmla="*/ 96 h 108"/>
                <a:gd name="T12" fmla="*/ 60 w 145"/>
                <a:gd name="T13" fmla="*/ 108 h 108"/>
                <a:gd name="T14" fmla="*/ 109 w 145"/>
                <a:gd name="T15" fmla="*/ 108 h 108"/>
                <a:gd name="T16" fmla="*/ 145 w 145"/>
                <a:gd name="T17" fmla="*/ 108 h 108"/>
                <a:gd name="T18" fmla="*/ 72 w 145"/>
                <a:gd name="T19" fmla="*/ 0 h 108"/>
                <a:gd name="T20" fmla="*/ 72 w 145"/>
                <a:gd name="T21" fmla="*/ 0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5"/>
                <a:gd name="T34" fmla="*/ 0 h 108"/>
                <a:gd name="T35" fmla="*/ 145 w 145"/>
                <a:gd name="T36" fmla="*/ 108 h 10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5" h="108">
                  <a:moveTo>
                    <a:pt x="72" y="0"/>
                  </a:moveTo>
                  <a:lnTo>
                    <a:pt x="24" y="12"/>
                  </a:lnTo>
                  <a:lnTo>
                    <a:pt x="12" y="36"/>
                  </a:lnTo>
                  <a:lnTo>
                    <a:pt x="0" y="60"/>
                  </a:lnTo>
                  <a:lnTo>
                    <a:pt x="12" y="72"/>
                  </a:lnTo>
                  <a:lnTo>
                    <a:pt x="36" y="96"/>
                  </a:lnTo>
                  <a:lnTo>
                    <a:pt x="60" y="108"/>
                  </a:lnTo>
                  <a:lnTo>
                    <a:pt x="109" y="108"/>
                  </a:lnTo>
                  <a:lnTo>
                    <a:pt x="145" y="108"/>
                  </a:lnTo>
                  <a:lnTo>
                    <a:pt x="72"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21" name="Freeform 23"/>
            <p:cNvSpPr>
              <a:spLocks/>
            </p:cNvSpPr>
            <p:nvPr/>
          </p:nvSpPr>
          <p:spPr bwMode="auto">
            <a:xfrm>
              <a:off x="1743" y="1815"/>
              <a:ext cx="349" cy="180"/>
            </a:xfrm>
            <a:custGeom>
              <a:avLst/>
              <a:gdLst>
                <a:gd name="T0" fmla="*/ 217 w 349"/>
                <a:gd name="T1" fmla="*/ 0 h 180"/>
                <a:gd name="T2" fmla="*/ 217 w 349"/>
                <a:gd name="T3" fmla="*/ 0 h 180"/>
                <a:gd name="T4" fmla="*/ 169 w 349"/>
                <a:gd name="T5" fmla="*/ 24 h 180"/>
                <a:gd name="T6" fmla="*/ 121 w 349"/>
                <a:gd name="T7" fmla="*/ 36 h 180"/>
                <a:gd name="T8" fmla="*/ 73 w 349"/>
                <a:gd name="T9" fmla="*/ 48 h 180"/>
                <a:gd name="T10" fmla="*/ 49 w 349"/>
                <a:gd name="T11" fmla="*/ 60 h 180"/>
                <a:gd name="T12" fmla="*/ 25 w 349"/>
                <a:gd name="T13" fmla="*/ 72 h 180"/>
                <a:gd name="T14" fmla="*/ 0 w 349"/>
                <a:gd name="T15" fmla="*/ 72 h 180"/>
                <a:gd name="T16" fmla="*/ 0 w 349"/>
                <a:gd name="T17" fmla="*/ 72 h 180"/>
                <a:gd name="T18" fmla="*/ 0 w 349"/>
                <a:gd name="T19" fmla="*/ 72 h 180"/>
                <a:gd name="T20" fmla="*/ 73 w 349"/>
                <a:gd name="T21" fmla="*/ 180 h 180"/>
                <a:gd name="T22" fmla="*/ 85 w 349"/>
                <a:gd name="T23" fmla="*/ 180 h 180"/>
                <a:gd name="T24" fmla="*/ 97 w 349"/>
                <a:gd name="T25" fmla="*/ 168 h 180"/>
                <a:gd name="T26" fmla="*/ 121 w 349"/>
                <a:gd name="T27" fmla="*/ 168 h 180"/>
                <a:gd name="T28" fmla="*/ 157 w 349"/>
                <a:gd name="T29" fmla="*/ 156 h 180"/>
                <a:gd name="T30" fmla="*/ 193 w 349"/>
                <a:gd name="T31" fmla="*/ 144 h 180"/>
                <a:gd name="T32" fmla="*/ 229 w 349"/>
                <a:gd name="T33" fmla="*/ 132 h 180"/>
                <a:gd name="T34" fmla="*/ 289 w 349"/>
                <a:gd name="T35" fmla="*/ 108 h 180"/>
                <a:gd name="T36" fmla="*/ 349 w 349"/>
                <a:gd name="T37" fmla="*/ 84 h 180"/>
                <a:gd name="T38" fmla="*/ 349 w 349"/>
                <a:gd name="T39" fmla="*/ 84 h 180"/>
                <a:gd name="T40" fmla="*/ 217 w 349"/>
                <a:gd name="T41" fmla="*/ 0 h 180"/>
                <a:gd name="T42" fmla="*/ 217 w 349"/>
                <a:gd name="T43" fmla="*/ 0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49"/>
                <a:gd name="T67" fmla="*/ 0 h 180"/>
                <a:gd name="T68" fmla="*/ 349 w 349"/>
                <a:gd name="T69" fmla="*/ 180 h 1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49" h="180">
                  <a:moveTo>
                    <a:pt x="217" y="0"/>
                  </a:moveTo>
                  <a:lnTo>
                    <a:pt x="217" y="0"/>
                  </a:lnTo>
                  <a:lnTo>
                    <a:pt x="169" y="24"/>
                  </a:lnTo>
                  <a:lnTo>
                    <a:pt x="121" y="36"/>
                  </a:lnTo>
                  <a:lnTo>
                    <a:pt x="73" y="48"/>
                  </a:lnTo>
                  <a:lnTo>
                    <a:pt x="49" y="60"/>
                  </a:lnTo>
                  <a:lnTo>
                    <a:pt x="25" y="72"/>
                  </a:lnTo>
                  <a:lnTo>
                    <a:pt x="0" y="72"/>
                  </a:lnTo>
                  <a:lnTo>
                    <a:pt x="73" y="180"/>
                  </a:lnTo>
                  <a:lnTo>
                    <a:pt x="85" y="180"/>
                  </a:lnTo>
                  <a:lnTo>
                    <a:pt x="97" y="168"/>
                  </a:lnTo>
                  <a:lnTo>
                    <a:pt x="121" y="168"/>
                  </a:lnTo>
                  <a:lnTo>
                    <a:pt x="157" y="156"/>
                  </a:lnTo>
                  <a:lnTo>
                    <a:pt x="193" y="144"/>
                  </a:lnTo>
                  <a:lnTo>
                    <a:pt x="229" y="132"/>
                  </a:lnTo>
                  <a:lnTo>
                    <a:pt x="289" y="108"/>
                  </a:lnTo>
                  <a:lnTo>
                    <a:pt x="349" y="84"/>
                  </a:lnTo>
                  <a:lnTo>
                    <a:pt x="21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22" name="Freeform 24"/>
            <p:cNvSpPr>
              <a:spLocks/>
            </p:cNvSpPr>
            <p:nvPr/>
          </p:nvSpPr>
          <p:spPr bwMode="auto">
            <a:xfrm>
              <a:off x="1960" y="1742"/>
              <a:ext cx="301" cy="157"/>
            </a:xfrm>
            <a:custGeom>
              <a:avLst/>
              <a:gdLst>
                <a:gd name="T0" fmla="*/ 204 w 301"/>
                <a:gd name="T1" fmla="*/ 0 h 157"/>
                <a:gd name="T2" fmla="*/ 180 w 301"/>
                <a:gd name="T3" fmla="*/ 12 h 157"/>
                <a:gd name="T4" fmla="*/ 168 w 301"/>
                <a:gd name="T5" fmla="*/ 12 h 157"/>
                <a:gd name="T6" fmla="*/ 168 w 301"/>
                <a:gd name="T7" fmla="*/ 12 h 157"/>
                <a:gd name="T8" fmla="*/ 156 w 301"/>
                <a:gd name="T9" fmla="*/ 12 h 157"/>
                <a:gd name="T10" fmla="*/ 120 w 301"/>
                <a:gd name="T11" fmla="*/ 24 h 157"/>
                <a:gd name="T12" fmla="*/ 84 w 301"/>
                <a:gd name="T13" fmla="*/ 36 h 157"/>
                <a:gd name="T14" fmla="*/ 48 w 301"/>
                <a:gd name="T15" fmla="*/ 49 h 157"/>
                <a:gd name="T16" fmla="*/ 0 w 301"/>
                <a:gd name="T17" fmla="*/ 73 h 157"/>
                <a:gd name="T18" fmla="*/ 132 w 301"/>
                <a:gd name="T19" fmla="*/ 157 h 157"/>
                <a:gd name="T20" fmla="*/ 180 w 301"/>
                <a:gd name="T21" fmla="*/ 133 h 157"/>
                <a:gd name="T22" fmla="*/ 216 w 301"/>
                <a:gd name="T23" fmla="*/ 121 h 157"/>
                <a:gd name="T24" fmla="*/ 216 w 301"/>
                <a:gd name="T25" fmla="*/ 121 h 157"/>
                <a:gd name="T26" fmla="*/ 204 w 301"/>
                <a:gd name="T27" fmla="*/ 121 h 157"/>
                <a:gd name="T28" fmla="*/ 204 w 301"/>
                <a:gd name="T29" fmla="*/ 121 h 157"/>
                <a:gd name="T30" fmla="*/ 229 w 301"/>
                <a:gd name="T31" fmla="*/ 121 h 157"/>
                <a:gd name="T32" fmla="*/ 265 w 301"/>
                <a:gd name="T33" fmla="*/ 121 h 157"/>
                <a:gd name="T34" fmla="*/ 301 w 301"/>
                <a:gd name="T35" fmla="*/ 109 h 157"/>
                <a:gd name="T36" fmla="*/ 204 w 301"/>
                <a:gd name="T37" fmla="*/ 0 h 157"/>
                <a:gd name="T38" fmla="*/ 204 w 301"/>
                <a:gd name="T39" fmla="*/ 0 h 15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1"/>
                <a:gd name="T61" fmla="*/ 0 h 157"/>
                <a:gd name="T62" fmla="*/ 301 w 301"/>
                <a:gd name="T63" fmla="*/ 157 h 15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1" h="157">
                  <a:moveTo>
                    <a:pt x="204" y="0"/>
                  </a:moveTo>
                  <a:lnTo>
                    <a:pt x="180" y="12"/>
                  </a:lnTo>
                  <a:lnTo>
                    <a:pt x="168" y="12"/>
                  </a:lnTo>
                  <a:lnTo>
                    <a:pt x="156" y="12"/>
                  </a:lnTo>
                  <a:lnTo>
                    <a:pt x="120" y="24"/>
                  </a:lnTo>
                  <a:lnTo>
                    <a:pt x="84" y="36"/>
                  </a:lnTo>
                  <a:lnTo>
                    <a:pt x="48" y="49"/>
                  </a:lnTo>
                  <a:lnTo>
                    <a:pt x="0" y="73"/>
                  </a:lnTo>
                  <a:lnTo>
                    <a:pt x="132" y="157"/>
                  </a:lnTo>
                  <a:lnTo>
                    <a:pt x="180" y="133"/>
                  </a:lnTo>
                  <a:lnTo>
                    <a:pt x="216" y="121"/>
                  </a:lnTo>
                  <a:lnTo>
                    <a:pt x="204" y="121"/>
                  </a:lnTo>
                  <a:lnTo>
                    <a:pt x="229" y="121"/>
                  </a:lnTo>
                  <a:lnTo>
                    <a:pt x="265" y="121"/>
                  </a:lnTo>
                  <a:lnTo>
                    <a:pt x="301" y="109"/>
                  </a:lnTo>
                  <a:lnTo>
                    <a:pt x="204"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23" name="Freeform 25"/>
            <p:cNvSpPr>
              <a:spLocks/>
            </p:cNvSpPr>
            <p:nvPr/>
          </p:nvSpPr>
          <p:spPr bwMode="auto">
            <a:xfrm>
              <a:off x="2164" y="1742"/>
              <a:ext cx="157" cy="109"/>
            </a:xfrm>
            <a:custGeom>
              <a:avLst/>
              <a:gdLst>
                <a:gd name="T0" fmla="*/ 97 w 157"/>
                <a:gd name="T1" fmla="*/ 109 h 109"/>
                <a:gd name="T2" fmla="*/ 133 w 157"/>
                <a:gd name="T3" fmla="*/ 97 h 109"/>
                <a:gd name="T4" fmla="*/ 157 w 157"/>
                <a:gd name="T5" fmla="*/ 73 h 109"/>
                <a:gd name="T6" fmla="*/ 157 w 157"/>
                <a:gd name="T7" fmla="*/ 49 h 109"/>
                <a:gd name="T8" fmla="*/ 145 w 157"/>
                <a:gd name="T9" fmla="*/ 36 h 109"/>
                <a:gd name="T10" fmla="*/ 121 w 157"/>
                <a:gd name="T11" fmla="*/ 12 h 109"/>
                <a:gd name="T12" fmla="*/ 85 w 157"/>
                <a:gd name="T13" fmla="*/ 0 h 109"/>
                <a:gd name="T14" fmla="*/ 49 w 157"/>
                <a:gd name="T15" fmla="*/ 0 h 109"/>
                <a:gd name="T16" fmla="*/ 0 w 157"/>
                <a:gd name="T17" fmla="*/ 0 h 109"/>
                <a:gd name="T18" fmla="*/ 97 w 157"/>
                <a:gd name="T19" fmla="*/ 109 h 109"/>
                <a:gd name="T20" fmla="*/ 97 w 157"/>
                <a:gd name="T21" fmla="*/ 109 h 1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7"/>
                <a:gd name="T34" fmla="*/ 0 h 109"/>
                <a:gd name="T35" fmla="*/ 157 w 157"/>
                <a:gd name="T36" fmla="*/ 109 h 1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7" h="109">
                  <a:moveTo>
                    <a:pt x="97" y="109"/>
                  </a:moveTo>
                  <a:lnTo>
                    <a:pt x="133" y="97"/>
                  </a:lnTo>
                  <a:lnTo>
                    <a:pt x="157" y="73"/>
                  </a:lnTo>
                  <a:lnTo>
                    <a:pt x="157" y="49"/>
                  </a:lnTo>
                  <a:lnTo>
                    <a:pt x="145" y="36"/>
                  </a:lnTo>
                  <a:lnTo>
                    <a:pt x="121" y="12"/>
                  </a:lnTo>
                  <a:lnTo>
                    <a:pt x="85" y="0"/>
                  </a:lnTo>
                  <a:lnTo>
                    <a:pt x="49" y="0"/>
                  </a:lnTo>
                  <a:lnTo>
                    <a:pt x="0" y="0"/>
                  </a:lnTo>
                  <a:lnTo>
                    <a:pt x="97" y="109"/>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24" name="Freeform 26"/>
            <p:cNvSpPr>
              <a:spLocks/>
            </p:cNvSpPr>
            <p:nvPr/>
          </p:nvSpPr>
          <p:spPr bwMode="auto">
            <a:xfrm>
              <a:off x="2020" y="1887"/>
              <a:ext cx="144" cy="108"/>
            </a:xfrm>
            <a:custGeom>
              <a:avLst/>
              <a:gdLst>
                <a:gd name="T0" fmla="*/ 60 w 144"/>
                <a:gd name="T1" fmla="*/ 0 h 108"/>
                <a:gd name="T2" fmla="*/ 24 w 144"/>
                <a:gd name="T3" fmla="*/ 12 h 108"/>
                <a:gd name="T4" fmla="*/ 0 w 144"/>
                <a:gd name="T5" fmla="*/ 36 h 108"/>
                <a:gd name="T6" fmla="*/ 0 w 144"/>
                <a:gd name="T7" fmla="*/ 60 h 108"/>
                <a:gd name="T8" fmla="*/ 0 w 144"/>
                <a:gd name="T9" fmla="*/ 72 h 108"/>
                <a:gd name="T10" fmla="*/ 24 w 144"/>
                <a:gd name="T11" fmla="*/ 96 h 108"/>
                <a:gd name="T12" fmla="*/ 60 w 144"/>
                <a:gd name="T13" fmla="*/ 108 h 108"/>
                <a:gd name="T14" fmla="*/ 96 w 144"/>
                <a:gd name="T15" fmla="*/ 108 h 108"/>
                <a:gd name="T16" fmla="*/ 144 w 144"/>
                <a:gd name="T17" fmla="*/ 108 h 108"/>
                <a:gd name="T18" fmla="*/ 60 w 144"/>
                <a:gd name="T19" fmla="*/ 0 h 108"/>
                <a:gd name="T20" fmla="*/ 60 w 144"/>
                <a:gd name="T21" fmla="*/ 0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4"/>
                <a:gd name="T34" fmla="*/ 0 h 108"/>
                <a:gd name="T35" fmla="*/ 144 w 144"/>
                <a:gd name="T36" fmla="*/ 108 h 10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4" h="108">
                  <a:moveTo>
                    <a:pt x="60" y="0"/>
                  </a:moveTo>
                  <a:lnTo>
                    <a:pt x="24" y="12"/>
                  </a:lnTo>
                  <a:lnTo>
                    <a:pt x="0" y="36"/>
                  </a:lnTo>
                  <a:lnTo>
                    <a:pt x="0" y="60"/>
                  </a:lnTo>
                  <a:lnTo>
                    <a:pt x="0" y="72"/>
                  </a:lnTo>
                  <a:lnTo>
                    <a:pt x="24" y="96"/>
                  </a:lnTo>
                  <a:lnTo>
                    <a:pt x="60" y="108"/>
                  </a:lnTo>
                  <a:lnTo>
                    <a:pt x="96" y="108"/>
                  </a:lnTo>
                  <a:lnTo>
                    <a:pt x="144" y="108"/>
                  </a:lnTo>
                  <a:lnTo>
                    <a:pt x="6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25" name="Freeform 27"/>
            <p:cNvSpPr>
              <a:spLocks/>
            </p:cNvSpPr>
            <p:nvPr/>
          </p:nvSpPr>
          <p:spPr bwMode="auto">
            <a:xfrm>
              <a:off x="2080" y="1815"/>
              <a:ext cx="349" cy="180"/>
            </a:xfrm>
            <a:custGeom>
              <a:avLst/>
              <a:gdLst>
                <a:gd name="T0" fmla="*/ 217 w 349"/>
                <a:gd name="T1" fmla="*/ 0 h 180"/>
                <a:gd name="T2" fmla="*/ 217 w 349"/>
                <a:gd name="T3" fmla="*/ 0 h 180"/>
                <a:gd name="T4" fmla="*/ 169 w 349"/>
                <a:gd name="T5" fmla="*/ 24 h 180"/>
                <a:gd name="T6" fmla="*/ 121 w 349"/>
                <a:gd name="T7" fmla="*/ 36 h 180"/>
                <a:gd name="T8" fmla="*/ 72 w 349"/>
                <a:gd name="T9" fmla="*/ 48 h 180"/>
                <a:gd name="T10" fmla="*/ 48 w 349"/>
                <a:gd name="T11" fmla="*/ 60 h 180"/>
                <a:gd name="T12" fmla="*/ 24 w 349"/>
                <a:gd name="T13" fmla="*/ 72 h 180"/>
                <a:gd name="T14" fmla="*/ 0 w 349"/>
                <a:gd name="T15" fmla="*/ 72 h 180"/>
                <a:gd name="T16" fmla="*/ 0 w 349"/>
                <a:gd name="T17" fmla="*/ 72 h 180"/>
                <a:gd name="T18" fmla="*/ 0 w 349"/>
                <a:gd name="T19" fmla="*/ 72 h 180"/>
                <a:gd name="T20" fmla="*/ 84 w 349"/>
                <a:gd name="T21" fmla="*/ 180 h 180"/>
                <a:gd name="T22" fmla="*/ 84 w 349"/>
                <a:gd name="T23" fmla="*/ 180 h 180"/>
                <a:gd name="T24" fmla="*/ 109 w 349"/>
                <a:gd name="T25" fmla="*/ 168 h 180"/>
                <a:gd name="T26" fmla="*/ 133 w 349"/>
                <a:gd name="T27" fmla="*/ 168 h 180"/>
                <a:gd name="T28" fmla="*/ 157 w 349"/>
                <a:gd name="T29" fmla="*/ 156 h 180"/>
                <a:gd name="T30" fmla="*/ 193 w 349"/>
                <a:gd name="T31" fmla="*/ 144 h 180"/>
                <a:gd name="T32" fmla="*/ 241 w 349"/>
                <a:gd name="T33" fmla="*/ 132 h 180"/>
                <a:gd name="T34" fmla="*/ 289 w 349"/>
                <a:gd name="T35" fmla="*/ 108 h 180"/>
                <a:gd name="T36" fmla="*/ 349 w 349"/>
                <a:gd name="T37" fmla="*/ 84 h 180"/>
                <a:gd name="T38" fmla="*/ 349 w 349"/>
                <a:gd name="T39" fmla="*/ 84 h 180"/>
                <a:gd name="T40" fmla="*/ 217 w 349"/>
                <a:gd name="T41" fmla="*/ 0 h 180"/>
                <a:gd name="T42" fmla="*/ 217 w 349"/>
                <a:gd name="T43" fmla="*/ 0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49"/>
                <a:gd name="T67" fmla="*/ 0 h 180"/>
                <a:gd name="T68" fmla="*/ 349 w 349"/>
                <a:gd name="T69" fmla="*/ 180 h 1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49" h="180">
                  <a:moveTo>
                    <a:pt x="217" y="0"/>
                  </a:moveTo>
                  <a:lnTo>
                    <a:pt x="217" y="0"/>
                  </a:lnTo>
                  <a:lnTo>
                    <a:pt x="169" y="24"/>
                  </a:lnTo>
                  <a:lnTo>
                    <a:pt x="121" y="36"/>
                  </a:lnTo>
                  <a:lnTo>
                    <a:pt x="72" y="48"/>
                  </a:lnTo>
                  <a:lnTo>
                    <a:pt x="48" y="60"/>
                  </a:lnTo>
                  <a:lnTo>
                    <a:pt x="24" y="72"/>
                  </a:lnTo>
                  <a:lnTo>
                    <a:pt x="0" y="72"/>
                  </a:lnTo>
                  <a:lnTo>
                    <a:pt x="84" y="180"/>
                  </a:lnTo>
                  <a:lnTo>
                    <a:pt x="109" y="168"/>
                  </a:lnTo>
                  <a:lnTo>
                    <a:pt x="133" y="168"/>
                  </a:lnTo>
                  <a:lnTo>
                    <a:pt x="157" y="156"/>
                  </a:lnTo>
                  <a:lnTo>
                    <a:pt x="193" y="144"/>
                  </a:lnTo>
                  <a:lnTo>
                    <a:pt x="241" y="132"/>
                  </a:lnTo>
                  <a:lnTo>
                    <a:pt x="289" y="108"/>
                  </a:lnTo>
                  <a:lnTo>
                    <a:pt x="349" y="84"/>
                  </a:lnTo>
                  <a:lnTo>
                    <a:pt x="2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26" name="Freeform 28"/>
            <p:cNvSpPr>
              <a:spLocks/>
            </p:cNvSpPr>
            <p:nvPr/>
          </p:nvSpPr>
          <p:spPr bwMode="auto">
            <a:xfrm>
              <a:off x="2297" y="1742"/>
              <a:ext cx="300" cy="157"/>
            </a:xfrm>
            <a:custGeom>
              <a:avLst/>
              <a:gdLst>
                <a:gd name="T0" fmla="*/ 204 w 300"/>
                <a:gd name="T1" fmla="*/ 0 h 157"/>
                <a:gd name="T2" fmla="*/ 180 w 300"/>
                <a:gd name="T3" fmla="*/ 12 h 157"/>
                <a:gd name="T4" fmla="*/ 168 w 300"/>
                <a:gd name="T5" fmla="*/ 12 h 157"/>
                <a:gd name="T6" fmla="*/ 168 w 300"/>
                <a:gd name="T7" fmla="*/ 12 h 157"/>
                <a:gd name="T8" fmla="*/ 156 w 300"/>
                <a:gd name="T9" fmla="*/ 12 h 157"/>
                <a:gd name="T10" fmla="*/ 120 w 300"/>
                <a:gd name="T11" fmla="*/ 24 h 157"/>
                <a:gd name="T12" fmla="*/ 84 w 300"/>
                <a:gd name="T13" fmla="*/ 36 h 157"/>
                <a:gd name="T14" fmla="*/ 60 w 300"/>
                <a:gd name="T15" fmla="*/ 49 h 157"/>
                <a:gd name="T16" fmla="*/ 0 w 300"/>
                <a:gd name="T17" fmla="*/ 73 h 157"/>
                <a:gd name="T18" fmla="*/ 132 w 300"/>
                <a:gd name="T19" fmla="*/ 157 h 157"/>
                <a:gd name="T20" fmla="*/ 180 w 300"/>
                <a:gd name="T21" fmla="*/ 133 h 157"/>
                <a:gd name="T22" fmla="*/ 216 w 300"/>
                <a:gd name="T23" fmla="*/ 121 h 157"/>
                <a:gd name="T24" fmla="*/ 228 w 300"/>
                <a:gd name="T25" fmla="*/ 121 h 157"/>
                <a:gd name="T26" fmla="*/ 204 w 300"/>
                <a:gd name="T27" fmla="*/ 121 h 157"/>
                <a:gd name="T28" fmla="*/ 204 w 300"/>
                <a:gd name="T29" fmla="*/ 121 h 157"/>
                <a:gd name="T30" fmla="*/ 228 w 300"/>
                <a:gd name="T31" fmla="*/ 121 h 157"/>
                <a:gd name="T32" fmla="*/ 264 w 300"/>
                <a:gd name="T33" fmla="*/ 121 h 157"/>
                <a:gd name="T34" fmla="*/ 300 w 300"/>
                <a:gd name="T35" fmla="*/ 109 h 157"/>
                <a:gd name="T36" fmla="*/ 204 w 300"/>
                <a:gd name="T37" fmla="*/ 0 h 157"/>
                <a:gd name="T38" fmla="*/ 204 w 300"/>
                <a:gd name="T39" fmla="*/ 0 h 15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0"/>
                <a:gd name="T61" fmla="*/ 0 h 157"/>
                <a:gd name="T62" fmla="*/ 300 w 300"/>
                <a:gd name="T63" fmla="*/ 157 h 15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0" h="157">
                  <a:moveTo>
                    <a:pt x="204" y="0"/>
                  </a:moveTo>
                  <a:lnTo>
                    <a:pt x="180" y="12"/>
                  </a:lnTo>
                  <a:lnTo>
                    <a:pt x="168" y="12"/>
                  </a:lnTo>
                  <a:lnTo>
                    <a:pt x="156" y="12"/>
                  </a:lnTo>
                  <a:lnTo>
                    <a:pt x="120" y="24"/>
                  </a:lnTo>
                  <a:lnTo>
                    <a:pt x="84" y="36"/>
                  </a:lnTo>
                  <a:lnTo>
                    <a:pt x="60" y="49"/>
                  </a:lnTo>
                  <a:lnTo>
                    <a:pt x="0" y="73"/>
                  </a:lnTo>
                  <a:lnTo>
                    <a:pt x="132" y="157"/>
                  </a:lnTo>
                  <a:lnTo>
                    <a:pt x="180" y="133"/>
                  </a:lnTo>
                  <a:lnTo>
                    <a:pt x="216" y="121"/>
                  </a:lnTo>
                  <a:lnTo>
                    <a:pt x="228" y="121"/>
                  </a:lnTo>
                  <a:lnTo>
                    <a:pt x="204" y="121"/>
                  </a:lnTo>
                  <a:lnTo>
                    <a:pt x="228" y="121"/>
                  </a:lnTo>
                  <a:lnTo>
                    <a:pt x="264" y="121"/>
                  </a:lnTo>
                  <a:lnTo>
                    <a:pt x="300" y="109"/>
                  </a:lnTo>
                  <a:lnTo>
                    <a:pt x="20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27" name="Freeform 29"/>
            <p:cNvSpPr>
              <a:spLocks/>
            </p:cNvSpPr>
            <p:nvPr/>
          </p:nvSpPr>
          <p:spPr bwMode="auto">
            <a:xfrm>
              <a:off x="2501" y="1742"/>
              <a:ext cx="157" cy="109"/>
            </a:xfrm>
            <a:custGeom>
              <a:avLst/>
              <a:gdLst>
                <a:gd name="T0" fmla="*/ 96 w 157"/>
                <a:gd name="T1" fmla="*/ 109 h 109"/>
                <a:gd name="T2" fmla="*/ 133 w 157"/>
                <a:gd name="T3" fmla="*/ 97 h 109"/>
                <a:gd name="T4" fmla="*/ 157 w 157"/>
                <a:gd name="T5" fmla="*/ 73 h 109"/>
                <a:gd name="T6" fmla="*/ 157 w 157"/>
                <a:gd name="T7" fmla="*/ 49 h 109"/>
                <a:gd name="T8" fmla="*/ 145 w 157"/>
                <a:gd name="T9" fmla="*/ 36 h 109"/>
                <a:gd name="T10" fmla="*/ 121 w 157"/>
                <a:gd name="T11" fmla="*/ 12 h 109"/>
                <a:gd name="T12" fmla="*/ 84 w 157"/>
                <a:gd name="T13" fmla="*/ 0 h 109"/>
                <a:gd name="T14" fmla="*/ 48 w 157"/>
                <a:gd name="T15" fmla="*/ 0 h 109"/>
                <a:gd name="T16" fmla="*/ 0 w 157"/>
                <a:gd name="T17" fmla="*/ 0 h 109"/>
                <a:gd name="T18" fmla="*/ 96 w 157"/>
                <a:gd name="T19" fmla="*/ 109 h 109"/>
                <a:gd name="T20" fmla="*/ 96 w 157"/>
                <a:gd name="T21" fmla="*/ 109 h 1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7"/>
                <a:gd name="T34" fmla="*/ 0 h 109"/>
                <a:gd name="T35" fmla="*/ 157 w 157"/>
                <a:gd name="T36" fmla="*/ 109 h 1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7" h="109">
                  <a:moveTo>
                    <a:pt x="96" y="109"/>
                  </a:moveTo>
                  <a:lnTo>
                    <a:pt x="133" y="97"/>
                  </a:lnTo>
                  <a:lnTo>
                    <a:pt x="157" y="73"/>
                  </a:lnTo>
                  <a:lnTo>
                    <a:pt x="157" y="49"/>
                  </a:lnTo>
                  <a:lnTo>
                    <a:pt x="145" y="36"/>
                  </a:lnTo>
                  <a:lnTo>
                    <a:pt x="121" y="12"/>
                  </a:lnTo>
                  <a:lnTo>
                    <a:pt x="84" y="0"/>
                  </a:lnTo>
                  <a:lnTo>
                    <a:pt x="48" y="0"/>
                  </a:lnTo>
                  <a:lnTo>
                    <a:pt x="0" y="0"/>
                  </a:lnTo>
                  <a:lnTo>
                    <a:pt x="96" y="1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28" name="Freeform 30"/>
            <p:cNvSpPr>
              <a:spLocks/>
            </p:cNvSpPr>
            <p:nvPr/>
          </p:nvSpPr>
          <p:spPr bwMode="auto">
            <a:xfrm>
              <a:off x="2357" y="1887"/>
              <a:ext cx="144" cy="108"/>
            </a:xfrm>
            <a:custGeom>
              <a:avLst/>
              <a:gdLst>
                <a:gd name="T0" fmla="*/ 60 w 144"/>
                <a:gd name="T1" fmla="*/ 0 h 108"/>
                <a:gd name="T2" fmla="*/ 24 w 144"/>
                <a:gd name="T3" fmla="*/ 12 h 108"/>
                <a:gd name="T4" fmla="*/ 0 w 144"/>
                <a:gd name="T5" fmla="*/ 36 h 108"/>
                <a:gd name="T6" fmla="*/ 0 w 144"/>
                <a:gd name="T7" fmla="*/ 60 h 108"/>
                <a:gd name="T8" fmla="*/ 12 w 144"/>
                <a:gd name="T9" fmla="*/ 72 h 108"/>
                <a:gd name="T10" fmla="*/ 24 w 144"/>
                <a:gd name="T11" fmla="*/ 96 h 108"/>
                <a:gd name="T12" fmla="*/ 60 w 144"/>
                <a:gd name="T13" fmla="*/ 108 h 108"/>
                <a:gd name="T14" fmla="*/ 96 w 144"/>
                <a:gd name="T15" fmla="*/ 108 h 108"/>
                <a:gd name="T16" fmla="*/ 144 w 144"/>
                <a:gd name="T17" fmla="*/ 108 h 108"/>
                <a:gd name="T18" fmla="*/ 60 w 144"/>
                <a:gd name="T19" fmla="*/ 0 h 108"/>
                <a:gd name="T20" fmla="*/ 60 w 144"/>
                <a:gd name="T21" fmla="*/ 0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4"/>
                <a:gd name="T34" fmla="*/ 0 h 108"/>
                <a:gd name="T35" fmla="*/ 144 w 144"/>
                <a:gd name="T36" fmla="*/ 108 h 10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4" h="108">
                  <a:moveTo>
                    <a:pt x="60" y="0"/>
                  </a:moveTo>
                  <a:lnTo>
                    <a:pt x="24" y="12"/>
                  </a:lnTo>
                  <a:lnTo>
                    <a:pt x="0" y="36"/>
                  </a:lnTo>
                  <a:lnTo>
                    <a:pt x="0" y="60"/>
                  </a:lnTo>
                  <a:lnTo>
                    <a:pt x="12" y="72"/>
                  </a:lnTo>
                  <a:lnTo>
                    <a:pt x="24" y="96"/>
                  </a:lnTo>
                  <a:lnTo>
                    <a:pt x="60" y="108"/>
                  </a:lnTo>
                  <a:lnTo>
                    <a:pt x="96" y="108"/>
                  </a:lnTo>
                  <a:lnTo>
                    <a:pt x="144" y="108"/>
                  </a:lnTo>
                  <a:lnTo>
                    <a:pt x="6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29" name="Freeform 31"/>
            <p:cNvSpPr>
              <a:spLocks/>
            </p:cNvSpPr>
            <p:nvPr/>
          </p:nvSpPr>
          <p:spPr bwMode="auto">
            <a:xfrm>
              <a:off x="2417" y="1815"/>
              <a:ext cx="361" cy="180"/>
            </a:xfrm>
            <a:custGeom>
              <a:avLst/>
              <a:gdLst>
                <a:gd name="T0" fmla="*/ 229 w 361"/>
                <a:gd name="T1" fmla="*/ 0 h 180"/>
                <a:gd name="T2" fmla="*/ 229 w 361"/>
                <a:gd name="T3" fmla="*/ 0 h 180"/>
                <a:gd name="T4" fmla="*/ 168 w 361"/>
                <a:gd name="T5" fmla="*/ 24 h 180"/>
                <a:gd name="T6" fmla="*/ 120 w 361"/>
                <a:gd name="T7" fmla="*/ 36 h 180"/>
                <a:gd name="T8" fmla="*/ 84 w 361"/>
                <a:gd name="T9" fmla="*/ 48 h 180"/>
                <a:gd name="T10" fmla="*/ 48 w 361"/>
                <a:gd name="T11" fmla="*/ 60 h 180"/>
                <a:gd name="T12" fmla="*/ 24 w 361"/>
                <a:gd name="T13" fmla="*/ 72 h 180"/>
                <a:gd name="T14" fmla="*/ 12 w 361"/>
                <a:gd name="T15" fmla="*/ 72 h 180"/>
                <a:gd name="T16" fmla="*/ 0 w 361"/>
                <a:gd name="T17" fmla="*/ 72 h 180"/>
                <a:gd name="T18" fmla="*/ 0 w 361"/>
                <a:gd name="T19" fmla="*/ 72 h 180"/>
                <a:gd name="T20" fmla="*/ 84 w 361"/>
                <a:gd name="T21" fmla="*/ 180 h 180"/>
                <a:gd name="T22" fmla="*/ 84 w 361"/>
                <a:gd name="T23" fmla="*/ 180 h 180"/>
                <a:gd name="T24" fmla="*/ 108 w 361"/>
                <a:gd name="T25" fmla="*/ 168 h 180"/>
                <a:gd name="T26" fmla="*/ 132 w 361"/>
                <a:gd name="T27" fmla="*/ 168 h 180"/>
                <a:gd name="T28" fmla="*/ 156 w 361"/>
                <a:gd name="T29" fmla="*/ 156 h 180"/>
                <a:gd name="T30" fmla="*/ 192 w 361"/>
                <a:gd name="T31" fmla="*/ 144 h 180"/>
                <a:gd name="T32" fmla="*/ 241 w 361"/>
                <a:gd name="T33" fmla="*/ 132 h 180"/>
                <a:gd name="T34" fmla="*/ 289 w 361"/>
                <a:gd name="T35" fmla="*/ 108 h 180"/>
                <a:gd name="T36" fmla="*/ 349 w 361"/>
                <a:gd name="T37" fmla="*/ 84 h 180"/>
                <a:gd name="T38" fmla="*/ 361 w 361"/>
                <a:gd name="T39" fmla="*/ 84 h 180"/>
                <a:gd name="T40" fmla="*/ 229 w 361"/>
                <a:gd name="T41" fmla="*/ 0 h 180"/>
                <a:gd name="T42" fmla="*/ 229 w 361"/>
                <a:gd name="T43" fmla="*/ 0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61"/>
                <a:gd name="T67" fmla="*/ 0 h 180"/>
                <a:gd name="T68" fmla="*/ 361 w 361"/>
                <a:gd name="T69" fmla="*/ 180 h 1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61" h="180">
                  <a:moveTo>
                    <a:pt x="229" y="0"/>
                  </a:moveTo>
                  <a:lnTo>
                    <a:pt x="229" y="0"/>
                  </a:lnTo>
                  <a:lnTo>
                    <a:pt x="168" y="24"/>
                  </a:lnTo>
                  <a:lnTo>
                    <a:pt x="120" y="36"/>
                  </a:lnTo>
                  <a:lnTo>
                    <a:pt x="84" y="48"/>
                  </a:lnTo>
                  <a:lnTo>
                    <a:pt x="48" y="60"/>
                  </a:lnTo>
                  <a:lnTo>
                    <a:pt x="24" y="72"/>
                  </a:lnTo>
                  <a:lnTo>
                    <a:pt x="12" y="72"/>
                  </a:lnTo>
                  <a:lnTo>
                    <a:pt x="0" y="72"/>
                  </a:lnTo>
                  <a:lnTo>
                    <a:pt x="84" y="180"/>
                  </a:lnTo>
                  <a:lnTo>
                    <a:pt x="108" y="168"/>
                  </a:lnTo>
                  <a:lnTo>
                    <a:pt x="132" y="168"/>
                  </a:lnTo>
                  <a:lnTo>
                    <a:pt x="156" y="156"/>
                  </a:lnTo>
                  <a:lnTo>
                    <a:pt x="192" y="144"/>
                  </a:lnTo>
                  <a:lnTo>
                    <a:pt x="241" y="132"/>
                  </a:lnTo>
                  <a:lnTo>
                    <a:pt x="289" y="108"/>
                  </a:lnTo>
                  <a:lnTo>
                    <a:pt x="349" y="84"/>
                  </a:lnTo>
                  <a:lnTo>
                    <a:pt x="361" y="84"/>
                  </a:lnTo>
                  <a:lnTo>
                    <a:pt x="229"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30" name="Freeform 32"/>
            <p:cNvSpPr>
              <a:spLocks/>
            </p:cNvSpPr>
            <p:nvPr/>
          </p:nvSpPr>
          <p:spPr bwMode="auto">
            <a:xfrm>
              <a:off x="2646" y="1742"/>
              <a:ext cx="288" cy="157"/>
            </a:xfrm>
            <a:custGeom>
              <a:avLst/>
              <a:gdLst>
                <a:gd name="T0" fmla="*/ 204 w 288"/>
                <a:gd name="T1" fmla="*/ 0 h 157"/>
                <a:gd name="T2" fmla="*/ 168 w 288"/>
                <a:gd name="T3" fmla="*/ 12 h 157"/>
                <a:gd name="T4" fmla="*/ 168 w 288"/>
                <a:gd name="T5" fmla="*/ 12 h 157"/>
                <a:gd name="T6" fmla="*/ 168 w 288"/>
                <a:gd name="T7" fmla="*/ 12 h 157"/>
                <a:gd name="T8" fmla="*/ 144 w 288"/>
                <a:gd name="T9" fmla="*/ 12 h 157"/>
                <a:gd name="T10" fmla="*/ 108 w 288"/>
                <a:gd name="T11" fmla="*/ 24 h 157"/>
                <a:gd name="T12" fmla="*/ 84 w 288"/>
                <a:gd name="T13" fmla="*/ 36 h 157"/>
                <a:gd name="T14" fmla="*/ 48 w 288"/>
                <a:gd name="T15" fmla="*/ 49 h 157"/>
                <a:gd name="T16" fmla="*/ 0 w 288"/>
                <a:gd name="T17" fmla="*/ 73 h 157"/>
                <a:gd name="T18" fmla="*/ 132 w 288"/>
                <a:gd name="T19" fmla="*/ 157 h 157"/>
                <a:gd name="T20" fmla="*/ 180 w 288"/>
                <a:gd name="T21" fmla="*/ 133 h 157"/>
                <a:gd name="T22" fmla="*/ 204 w 288"/>
                <a:gd name="T23" fmla="*/ 121 h 157"/>
                <a:gd name="T24" fmla="*/ 216 w 288"/>
                <a:gd name="T25" fmla="*/ 121 h 157"/>
                <a:gd name="T26" fmla="*/ 204 w 288"/>
                <a:gd name="T27" fmla="*/ 121 h 157"/>
                <a:gd name="T28" fmla="*/ 192 w 288"/>
                <a:gd name="T29" fmla="*/ 121 h 157"/>
                <a:gd name="T30" fmla="*/ 216 w 288"/>
                <a:gd name="T31" fmla="*/ 121 h 157"/>
                <a:gd name="T32" fmla="*/ 252 w 288"/>
                <a:gd name="T33" fmla="*/ 121 h 157"/>
                <a:gd name="T34" fmla="*/ 288 w 288"/>
                <a:gd name="T35" fmla="*/ 109 h 157"/>
                <a:gd name="T36" fmla="*/ 204 w 288"/>
                <a:gd name="T37" fmla="*/ 0 h 157"/>
                <a:gd name="T38" fmla="*/ 204 w 288"/>
                <a:gd name="T39" fmla="*/ 0 h 15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88"/>
                <a:gd name="T61" fmla="*/ 0 h 157"/>
                <a:gd name="T62" fmla="*/ 288 w 288"/>
                <a:gd name="T63" fmla="*/ 157 h 15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88" h="157">
                  <a:moveTo>
                    <a:pt x="204" y="0"/>
                  </a:moveTo>
                  <a:lnTo>
                    <a:pt x="168" y="12"/>
                  </a:lnTo>
                  <a:lnTo>
                    <a:pt x="144" y="12"/>
                  </a:lnTo>
                  <a:lnTo>
                    <a:pt x="108" y="24"/>
                  </a:lnTo>
                  <a:lnTo>
                    <a:pt x="84" y="36"/>
                  </a:lnTo>
                  <a:lnTo>
                    <a:pt x="48" y="49"/>
                  </a:lnTo>
                  <a:lnTo>
                    <a:pt x="0" y="73"/>
                  </a:lnTo>
                  <a:lnTo>
                    <a:pt x="132" y="157"/>
                  </a:lnTo>
                  <a:lnTo>
                    <a:pt x="180" y="133"/>
                  </a:lnTo>
                  <a:lnTo>
                    <a:pt x="204" y="121"/>
                  </a:lnTo>
                  <a:lnTo>
                    <a:pt x="216" y="121"/>
                  </a:lnTo>
                  <a:lnTo>
                    <a:pt x="204" y="121"/>
                  </a:lnTo>
                  <a:lnTo>
                    <a:pt x="192" y="121"/>
                  </a:lnTo>
                  <a:lnTo>
                    <a:pt x="216" y="121"/>
                  </a:lnTo>
                  <a:lnTo>
                    <a:pt x="252" y="121"/>
                  </a:lnTo>
                  <a:lnTo>
                    <a:pt x="288" y="109"/>
                  </a:lnTo>
                  <a:lnTo>
                    <a:pt x="204"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31" name="Freeform 33"/>
            <p:cNvSpPr>
              <a:spLocks/>
            </p:cNvSpPr>
            <p:nvPr/>
          </p:nvSpPr>
          <p:spPr bwMode="auto">
            <a:xfrm>
              <a:off x="2850" y="1742"/>
              <a:ext cx="144" cy="109"/>
            </a:xfrm>
            <a:custGeom>
              <a:avLst/>
              <a:gdLst>
                <a:gd name="T0" fmla="*/ 84 w 144"/>
                <a:gd name="T1" fmla="*/ 109 h 109"/>
                <a:gd name="T2" fmla="*/ 132 w 144"/>
                <a:gd name="T3" fmla="*/ 97 h 109"/>
                <a:gd name="T4" fmla="*/ 144 w 144"/>
                <a:gd name="T5" fmla="*/ 73 h 109"/>
                <a:gd name="T6" fmla="*/ 144 w 144"/>
                <a:gd name="T7" fmla="*/ 49 h 109"/>
                <a:gd name="T8" fmla="*/ 132 w 144"/>
                <a:gd name="T9" fmla="*/ 36 h 109"/>
                <a:gd name="T10" fmla="*/ 108 w 144"/>
                <a:gd name="T11" fmla="*/ 12 h 109"/>
                <a:gd name="T12" fmla="*/ 84 w 144"/>
                <a:gd name="T13" fmla="*/ 0 h 109"/>
                <a:gd name="T14" fmla="*/ 36 w 144"/>
                <a:gd name="T15" fmla="*/ 0 h 109"/>
                <a:gd name="T16" fmla="*/ 0 w 144"/>
                <a:gd name="T17" fmla="*/ 0 h 109"/>
                <a:gd name="T18" fmla="*/ 84 w 144"/>
                <a:gd name="T19" fmla="*/ 109 h 109"/>
                <a:gd name="T20" fmla="*/ 84 w 144"/>
                <a:gd name="T21" fmla="*/ 109 h 1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4"/>
                <a:gd name="T34" fmla="*/ 0 h 109"/>
                <a:gd name="T35" fmla="*/ 144 w 144"/>
                <a:gd name="T36" fmla="*/ 109 h 1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4" h="109">
                  <a:moveTo>
                    <a:pt x="84" y="109"/>
                  </a:moveTo>
                  <a:lnTo>
                    <a:pt x="132" y="97"/>
                  </a:lnTo>
                  <a:lnTo>
                    <a:pt x="144" y="73"/>
                  </a:lnTo>
                  <a:lnTo>
                    <a:pt x="144" y="49"/>
                  </a:lnTo>
                  <a:lnTo>
                    <a:pt x="132" y="36"/>
                  </a:lnTo>
                  <a:lnTo>
                    <a:pt x="108" y="12"/>
                  </a:lnTo>
                  <a:lnTo>
                    <a:pt x="84" y="0"/>
                  </a:lnTo>
                  <a:lnTo>
                    <a:pt x="36" y="0"/>
                  </a:lnTo>
                  <a:lnTo>
                    <a:pt x="0" y="0"/>
                  </a:lnTo>
                  <a:lnTo>
                    <a:pt x="84" y="109"/>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32" name="Freeform 34"/>
            <p:cNvSpPr>
              <a:spLocks/>
            </p:cNvSpPr>
            <p:nvPr/>
          </p:nvSpPr>
          <p:spPr bwMode="auto">
            <a:xfrm>
              <a:off x="2694" y="1887"/>
              <a:ext cx="144" cy="108"/>
            </a:xfrm>
            <a:custGeom>
              <a:avLst/>
              <a:gdLst>
                <a:gd name="T0" fmla="*/ 72 w 144"/>
                <a:gd name="T1" fmla="*/ 0 h 108"/>
                <a:gd name="T2" fmla="*/ 24 w 144"/>
                <a:gd name="T3" fmla="*/ 12 h 108"/>
                <a:gd name="T4" fmla="*/ 12 w 144"/>
                <a:gd name="T5" fmla="*/ 36 h 108"/>
                <a:gd name="T6" fmla="*/ 0 w 144"/>
                <a:gd name="T7" fmla="*/ 60 h 108"/>
                <a:gd name="T8" fmla="*/ 12 w 144"/>
                <a:gd name="T9" fmla="*/ 72 h 108"/>
                <a:gd name="T10" fmla="*/ 36 w 144"/>
                <a:gd name="T11" fmla="*/ 96 h 108"/>
                <a:gd name="T12" fmla="*/ 60 w 144"/>
                <a:gd name="T13" fmla="*/ 108 h 108"/>
                <a:gd name="T14" fmla="*/ 108 w 144"/>
                <a:gd name="T15" fmla="*/ 108 h 108"/>
                <a:gd name="T16" fmla="*/ 144 w 144"/>
                <a:gd name="T17" fmla="*/ 108 h 108"/>
                <a:gd name="T18" fmla="*/ 72 w 144"/>
                <a:gd name="T19" fmla="*/ 0 h 108"/>
                <a:gd name="T20" fmla="*/ 72 w 144"/>
                <a:gd name="T21" fmla="*/ 0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4"/>
                <a:gd name="T34" fmla="*/ 0 h 108"/>
                <a:gd name="T35" fmla="*/ 144 w 144"/>
                <a:gd name="T36" fmla="*/ 108 h 10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4" h="108">
                  <a:moveTo>
                    <a:pt x="72" y="0"/>
                  </a:moveTo>
                  <a:lnTo>
                    <a:pt x="24" y="12"/>
                  </a:lnTo>
                  <a:lnTo>
                    <a:pt x="12" y="36"/>
                  </a:lnTo>
                  <a:lnTo>
                    <a:pt x="0" y="60"/>
                  </a:lnTo>
                  <a:lnTo>
                    <a:pt x="12" y="72"/>
                  </a:lnTo>
                  <a:lnTo>
                    <a:pt x="36" y="96"/>
                  </a:lnTo>
                  <a:lnTo>
                    <a:pt x="60" y="108"/>
                  </a:lnTo>
                  <a:lnTo>
                    <a:pt x="108" y="108"/>
                  </a:lnTo>
                  <a:lnTo>
                    <a:pt x="144" y="108"/>
                  </a:lnTo>
                  <a:lnTo>
                    <a:pt x="7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33" name="Freeform 35"/>
            <p:cNvSpPr>
              <a:spLocks/>
            </p:cNvSpPr>
            <p:nvPr/>
          </p:nvSpPr>
          <p:spPr bwMode="auto">
            <a:xfrm>
              <a:off x="2766" y="1815"/>
              <a:ext cx="349" cy="180"/>
            </a:xfrm>
            <a:custGeom>
              <a:avLst/>
              <a:gdLst>
                <a:gd name="T0" fmla="*/ 216 w 349"/>
                <a:gd name="T1" fmla="*/ 0 h 180"/>
                <a:gd name="T2" fmla="*/ 216 w 349"/>
                <a:gd name="T3" fmla="*/ 0 h 180"/>
                <a:gd name="T4" fmla="*/ 156 w 349"/>
                <a:gd name="T5" fmla="*/ 24 h 180"/>
                <a:gd name="T6" fmla="*/ 120 w 349"/>
                <a:gd name="T7" fmla="*/ 36 h 180"/>
                <a:gd name="T8" fmla="*/ 72 w 349"/>
                <a:gd name="T9" fmla="*/ 48 h 180"/>
                <a:gd name="T10" fmla="*/ 48 w 349"/>
                <a:gd name="T11" fmla="*/ 60 h 180"/>
                <a:gd name="T12" fmla="*/ 24 w 349"/>
                <a:gd name="T13" fmla="*/ 72 h 180"/>
                <a:gd name="T14" fmla="*/ 0 w 349"/>
                <a:gd name="T15" fmla="*/ 72 h 180"/>
                <a:gd name="T16" fmla="*/ 0 w 349"/>
                <a:gd name="T17" fmla="*/ 72 h 180"/>
                <a:gd name="T18" fmla="*/ 0 w 349"/>
                <a:gd name="T19" fmla="*/ 72 h 180"/>
                <a:gd name="T20" fmla="*/ 72 w 349"/>
                <a:gd name="T21" fmla="*/ 180 h 180"/>
                <a:gd name="T22" fmla="*/ 84 w 349"/>
                <a:gd name="T23" fmla="*/ 180 h 180"/>
                <a:gd name="T24" fmla="*/ 96 w 349"/>
                <a:gd name="T25" fmla="*/ 168 h 180"/>
                <a:gd name="T26" fmla="*/ 120 w 349"/>
                <a:gd name="T27" fmla="*/ 168 h 180"/>
                <a:gd name="T28" fmla="*/ 156 w 349"/>
                <a:gd name="T29" fmla="*/ 156 h 180"/>
                <a:gd name="T30" fmla="*/ 192 w 349"/>
                <a:gd name="T31" fmla="*/ 144 h 180"/>
                <a:gd name="T32" fmla="*/ 228 w 349"/>
                <a:gd name="T33" fmla="*/ 132 h 180"/>
                <a:gd name="T34" fmla="*/ 289 w 349"/>
                <a:gd name="T35" fmla="*/ 108 h 180"/>
                <a:gd name="T36" fmla="*/ 349 w 349"/>
                <a:gd name="T37" fmla="*/ 84 h 180"/>
                <a:gd name="T38" fmla="*/ 349 w 349"/>
                <a:gd name="T39" fmla="*/ 84 h 180"/>
                <a:gd name="T40" fmla="*/ 216 w 349"/>
                <a:gd name="T41" fmla="*/ 0 h 180"/>
                <a:gd name="T42" fmla="*/ 216 w 349"/>
                <a:gd name="T43" fmla="*/ 0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49"/>
                <a:gd name="T67" fmla="*/ 0 h 180"/>
                <a:gd name="T68" fmla="*/ 349 w 349"/>
                <a:gd name="T69" fmla="*/ 180 h 1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49" h="180">
                  <a:moveTo>
                    <a:pt x="216" y="0"/>
                  </a:moveTo>
                  <a:lnTo>
                    <a:pt x="216" y="0"/>
                  </a:lnTo>
                  <a:lnTo>
                    <a:pt x="156" y="24"/>
                  </a:lnTo>
                  <a:lnTo>
                    <a:pt x="120" y="36"/>
                  </a:lnTo>
                  <a:lnTo>
                    <a:pt x="72" y="48"/>
                  </a:lnTo>
                  <a:lnTo>
                    <a:pt x="48" y="60"/>
                  </a:lnTo>
                  <a:lnTo>
                    <a:pt x="24" y="72"/>
                  </a:lnTo>
                  <a:lnTo>
                    <a:pt x="0" y="72"/>
                  </a:lnTo>
                  <a:lnTo>
                    <a:pt x="72" y="180"/>
                  </a:lnTo>
                  <a:lnTo>
                    <a:pt x="84" y="180"/>
                  </a:lnTo>
                  <a:lnTo>
                    <a:pt x="96" y="168"/>
                  </a:lnTo>
                  <a:lnTo>
                    <a:pt x="120" y="168"/>
                  </a:lnTo>
                  <a:lnTo>
                    <a:pt x="156" y="156"/>
                  </a:lnTo>
                  <a:lnTo>
                    <a:pt x="192" y="144"/>
                  </a:lnTo>
                  <a:lnTo>
                    <a:pt x="228" y="132"/>
                  </a:lnTo>
                  <a:lnTo>
                    <a:pt x="289" y="108"/>
                  </a:lnTo>
                  <a:lnTo>
                    <a:pt x="349" y="84"/>
                  </a:lnTo>
                  <a:lnTo>
                    <a:pt x="2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34" name="Freeform 36"/>
            <p:cNvSpPr>
              <a:spLocks/>
            </p:cNvSpPr>
            <p:nvPr/>
          </p:nvSpPr>
          <p:spPr bwMode="auto">
            <a:xfrm>
              <a:off x="2982" y="1742"/>
              <a:ext cx="301" cy="157"/>
            </a:xfrm>
            <a:custGeom>
              <a:avLst/>
              <a:gdLst>
                <a:gd name="T0" fmla="*/ 205 w 301"/>
                <a:gd name="T1" fmla="*/ 0 h 157"/>
                <a:gd name="T2" fmla="*/ 181 w 301"/>
                <a:gd name="T3" fmla="*/ 12 h 157"/>
                <a:gd name="T4" fmla="*/ 169 w 301"/>
                <a:gd name="T5" fmla="*/ 12 h 157"/>
                <a:gd name="T6" fmla="*/ 169 w 301"/>
                <a:gd name="T7" fmla="*/ 12 h 157"/>
                <a:gd name="T8" fmla="*/ 157 w 301"/>
                <a:gd name="T9" fmla="*/ 12 h 157"/>
                <a:gd name="T10" fmla="*/ 109 w 301"/>
                <a:gd name="T11" fmla="*/ 24 h 157"/>
                <a:gd name="T12" fmla="*/ 85 w 301"/>
                <a:gd name="T13" fmla="*/ 36 h 157"/>
                <a:gd name="T14" fmla="*/ 48 w 301"/>
                <a:gd name="T15" fmla="*/ 49 h 157"/>
                <a:gd name="T16" fmla="*/ 0 w 301"/>
                <a:gd name="T17" fmla="*/ 73 h 157"/>
                <a:gd name="T18" fmla="*/ 133 w 301"/>
                <a:gd name="T19" fmla="*/ 157 h 157"/>
                <a:gd name="T20" fmla="*/ 181 w 301"/>
                <a:gd name="T21" fmla="*/ 133 h 157"/>
                <a:gd name="T22" fmla="*/ 217 w 301"/>
                <a:gd name="T23" fmla="*/ 121 h 157"/>
                <a:gd name="T24" fmla="*/ 217 w 301"/>
                <a:gd name="T25" fmla="*/ 121 h 157"/>
                <a:gd name="T26" fmla="*/ 205 w 301"/>
                <a:gd name="T27" fmla="*/ 121 h 157"/>
                <a:gd name="T28" fmla="*/ 229 w 301"/>
                <a:gd name="T29" fmla="*/ 121 h 157"/>
                <a:gd name="T30" fmla="*/ 253 w 301"/>
                <a:gd name="T31" fmla="*/ 121 h 157"/>
                <a:gd name="T32" fmla="*/ 301 w 301"/>
                <a:gd name="T33" fmla="*/ 109 h 157"/>
                <a:gd name="T34" fmla="*/ 205 w 301"/>
                <a:gd name="T35" fmla="*/ 0 h 157"/>
                <a:gd name="T36" fmla="*/ 205 w 301"/>
                <a:gd name="T37" fmla="*/ 0 h 15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1"/>
                <a:gd name="T58" fmla="*/ 0 h 157"/>
                <a:gd name="T59" fmla="*/ 301 w 301"/>
                <a:gd name="T60" fmla="*/ 157 h 15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1" h="157">
                  <a:moveTo>
                    <a:pt x="205" y="0"/>
                  </a:moveTo>
                  <a:lnTo>
                    <a:pt x="181" y="12"/>
                  </a:lnTo>
                  <a:lnTo>
                    <a:pt x="169" y="12"/>
                  </a:lnTo>
                  <a:lnTo>
                    <a:pt x="157" y="12"/>
                  </a:lnTo>
                  <a:lnTo>
                    <a:pt x="109" y="24"/>
                  </a:lnTo>
                  <a:lnTo>
                    <a:pt x="85" y="36"/>
                  </a:lnTo>
                  <a:lnTo>
                    <a:pt x="48" y="49"/>
                  </a:lnTo>
                  <a:lnTo>
                    <a:pt x="0" y="73"/>
                  </a:lnTo>
                  <a:lnTo>
                    <a:pt x="133" y="157"/>
                  </a:lnTo>
                  <a:lnTo>
                    <a:pt x="181" y="133"/>
                  </a:lnTo>
                  <a:lnTo>
                    <a:pt x="217" y="121"/>
                  </a:lnTo>
                  <a:lnTo>
                    <a:pt x="205" y="121"/>
                  </a:lnTo>
                  <a:lnTo>
                    <a:pt x="229" y="121"/>
                  </a:lnTo>
                  <a:lnTo>
                    <a:pt x="253" y="121"/>
                  </a:lnTo>
                  <a:lnTo>
                    <a:pt x="301" y="109"/>
                  </a:lnTo>
                  <a:lnTo>
                    <a:pt x="20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35" name="Freeform 37"/>
            <p:cNvSpPr>
              <a:spLocks/>
            </p:cNvSpPr>
            <p:nvPr/>
          </p:nvSpPr>
          <p:spPr bwMode="auto">
            <a:xfrm>
              <a:off x="3187" y="1742"/>
              <a:ext cx="156" cy="109"/>
            </a:xfrm>
            <a:custGeom>
              <a:avLst/>
              <a:gdLst>
                <a:gd name="T0" fmla="*/ 96 w 156"/>
                <a:gd name="T1" fmla="*/ 109 h 109"/>
                <a:gd name="T2" fmla="*/ 132 w 156"/>
                <a:gd name="T3" fmla="*/ 97 h 109"/>
                <a:gd name="T4" fmla="*/ 156 w 156"/>
                <a:gd name="T5" fmla="*/ 73 h 109"/>
                <a:gd name="T6" fmla="*/ 156 w 156"/>
                <a:gd name="T7" fmla="*/ 49 h 109"/>
                <a:gd name="T8" fmla="*/ 144 w 156"/>
                <a:gd name="T9" fmla="*/ 36 h 109"/>
                <a:gd name="T10" fmla="*/ 120 w 156"/>
                <a:gd name="T11" fmla="*/ 12 h 109"/>
                <a:gd name="T12" fmla="*/ 84 w 156"/>
                <a:gd name="T13" fmla="*/ 0 h 109"/>
                <a:gd name="T14" fmla="*/ 48 w 156"/>
                <a:gd name="T15" fmla="*/ 0 h 109"/>
                <a:gd name="T16" fmla="*/ 0 w 156"/>
                <a:gd name="T17" fmla="*/ 0 h 109"/>
                <a:gd name="T18" fmla="*/ 96 w 156"/>
                <a:gd name="T19" fmla="*/ 109 h 109"/>
                <a:gd name="T20" fmla="*/ 96 w 156"/>
                <a:gd name="T21" fmla="*/ 109 h 1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6"/>
                <a:gd name="T34" fmla="*/ 0 h 109"/>
                <a:gd name="T35" fmla="*/ 156 w 156"/>
                <a:gd name="T36" fmla="*/ 109 h 1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6" h="109">
                  <a:moveTo>
                    <a:pt x="96" y="109"/>
                  </a:moveTo>
                  <a:lnTo>
                    <a:pt x="132" y="97"/>
                  </a:lnTo>
                  <a:lnTo>
                    <a:pt x="156" y="73"/>
                  </a:lnTo>
                  <a:lnTo>
                    <a:pt x="156" y="49"/>
                  </a:lnTo>
                  <a:lnTo>
                    <a:pt x="144" y="36"/>
                  </a:lnTo>
                  <a:lnTo>
                    <a:pt x="120" y="12"/>
                  </a:lnTo>
                  <a:lnTo>
                    <a:pt x="84" y="0"/>
                  </a:lnTo>
                  <a:lnTo>
                    <a:pt x="48" y="0"/>
                  </a:lnTo>
                  <a:lnTo>
                    <a:pt x="0" y="0"/>
                  </a:lnTo>
                  <a:lnTo>
                    <a:pt x="96" y="1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36" name="Freeform 38"/>
            <p:cNvSpPr>
              <a:spLocks/>
            </p:cNvSpPr>
            <p:nvPr/>
          </p:nvSpPr>
          <p:spPr bwMode="auto">
            <a:xfrm>
              <a:off x="3030" y="1887"/>
              <a:ext cx="157" cy="108"/>
            </a:xfrm>
            <a:custGeom>
              <a:avLst/>
              <a:gdLst>
                <a:gd name="T0" fmla="*/ 73 w 157"/>
                <a:gd name="T1" fmla="*/ 0 h 108"/>
                <a:gd name="T2" fmla="*/ 25 w 157"/>
                <a:gd name="T3" fmla="*/ 12 h 108"/>
                <a:gd name="T4" fmla="*/ 12 w 157"/>
                <a:gd name="T5" fmla="*/ 36 h 108"/>
                <a:gd name="T6" fmla="*/ 0 w 157"/>
                <a:gd name="T7" fmla="*/ 60 h 108"/>
                <a:gd name="T8" fmla="*/ 12 w 157"/>
                <a:gd name="T9" fmla="*/ 72 h 108"/>
                <a:gd name="T10" fmla="*/ 37 w 157"/>
                <a:gd name="T11" fmla="*/ 96 h 108"/>
                <a:gd name="T12" fmla="*/ 61 w 157"/>
                <a:gd name="T13" fmla="*/ 108 h 108"/>
                <a:gd name="T14" fmla="*/ 109 w 157"/>
                <a:gd name="T15" fmla="*/ 108 h 108"/>
                <a:gd name="T16" fmla="*/ 157 w 157"/>
                <a:gd name="T17" fmla="*/ 108 h 108"/>
                <a:gd name="T18" fmla="*/ 73 w 157"/>
                <a:gd name="T19" fmla="*/ 0 h 108"/>
                <a:gd name="T20" fmla="*/ 73 w 157"/>
                <a:gd name="T21" fmla="*/ 0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7"/>
                <a:gd name="T34" fmla="*/ 0 h 108"/>
                <a:gd name="T35" fmla="*/ 157 w 157"/>
                <a:gd name="T36" fmla="*/ 108 h 10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7" h="108">
                  <a:moveTo>
                    <a:pt x="73" y="0"/>
                  </a:moveTo>
                  <a:lnTo>
                    <a:pt x="25" y="12"/>
                  </a:lnTo>
                  <a:lnTo>
                    <a:pt x="12" y="36"/>
                  </a:lnTo>
                  <a:lnTo>
                    <a:pt x="0" y="60"/>
                  </a:lnTo>
                  <a:lnTo>
                    <a:pt x="12" y="72"/>
                  </a:lnTo>
                  <a:lnTo>
                    <a:pt x="37" y="96"/>
                  </a:lnTo>
                  <a:lnTo>
                    <a:pt x="61" y="108"/>
                  </a:lnTo>
                  <a:lnTo>
                    <a:pt x="109" y="108"/>
                  </a:lnTo>
                  <a:lnTo>
                    <a:pt x="157" y="108"/>
                  </a:lnTo>
                  <a:lnTo>
                    <a:pt x="73"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37" name="Freeform 39"/>
            <p:cNvSpPr>
              <a:spLocks/>
            </p:cNvSpPr>
            <p:nvPr/>
          </p:nvSpPr>
          <p:spPr bwMode="auto">
            <a:xfrm>
              <a:off x="3103" y="1815"/>
              <a:ext cx="348" cy="180"/>
            </a:xfrm>
            <a:custGeom>
              <a:avLst/>
              <a:gdLst>
                <a:gd name="T0" fmla="*/ 216 w 348"/>
                <a:gd name="T1" fmla="*/ 0 h 180"/>
                <a:gd name="T2" fmla="*/ 216 w 348"/>
                <a:gd name="T3" fmla="*/ 0 h 180"/>
                <a:gd name="T4" fmla="*/ 168 w 348"/>
                <a:gd name="T5" fmla="*/ 24 h 180"/>
                <a:gd name="T6" fmla="*/ 120 w 348"/>
                <a:gd name="T7" fmla="*/ 36 h 180"/>
                <a:gd name="T8" fmla="*/ 72 w 348"/>
                <a:gd name="T9" fmla="*/ 48 h 180"/>
                <a:gd name="T10" fmla="*/ 48 w 348"/>
                <a:gd name="T11" fmla="*/ 60 h 180"/>
                <a:gd name="T12" fmla="*/ 24 w 348"/>
                <a:gd name="T13" fmla="*/ 72 h 180"/>
                <a:gd name="T14" fmla="*/ 0 w 348"/>
                <a:gd name="T15" fmla="*/ 72 h 180"/>
                <a:gd name="T16" fmla="*/ 0 w 348"/>
                <a:gd name="T17" fmla="*/ 72 h 180"/>
                <a:gd name="T18" fmla="*/ 0 w 348"/>
                <a:gd name="T19" fmla="*/ 72 h 180"/>
                <a:gd name="T20" fmla="*/ 84 w 348"/>
                <a:gd name="T21" fmla="*/ 180 h 180"/>
                <a:gd name="T22" fmla="*/ 84 w 348"/>
                <a:gd name="T23" fmla="*/ 180 h 180"/>
                <a:gd name="T24" fmla="*/ 108 w 348"/>
                <a:gd name="T25" fmla="*/ 168 h 180"/>
                <a:gd name="T26" fmla="*/ 132 w 348"/>
                <a:gd name="T27" fmla="*/ 168 h 180"/>
                <a:gd name="T28" fmla="*/ 156 w 348"/>
                <a:gd name="T29" fmla="*/ 156 h 180"/>
                <a:gd name="T30" fmla="*/ 192 w 348"/>
                <a:gd name="T31" fmla="*/ 144 h 180"/>
                <a:gd name="T32" fmla="*/ 240 w 348"/>
                <a:gd name="T33" fmla="*/ 132 h 180"/>
                <a:gd name="T34" fmla="*/ 288 w 348"/>
                <a:gd name="T35" fmla="*/ 108 h 180"/>
                <a:gd name="T36" fmla="*/ 348 w 348"/>
                <a:gd name="T37" fmla="*/ 84 h 180"/>
                <a:gd name="T38" fmla="*/ 348 w 348"/>
                <a:gd name="T39" fmla="*/ 84 h 180"/>
                <a:gd name="T40" fmla="*/ 216 w 348"/>
                <a:gd name="T41" fmla="*/ 0 h 180"/>
                <a:gd name="T42" fmla="*/ 216 w 348"/>
                <a:gd name="T43" fmla="*/ 0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48"/>
                <a:gd name="T67" fmla="*/ 0 h 180"/>
                <a:gd name="T68" fmla="*/ 348 w 348"/>
                <a:gd name="T69" fmla="*/ 180 h 1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48" h="180">
                  <a:moveTo>
                    <a:pt x="216" y="0"/>
                  </a:moveTo>
                  <a:lnTo>
                    <a:pt x="216" y="0"/>
                  </a:lnTo>
                  <a:lnTo>
                    <a:pt x="168" y="24"/>
                  </a:lnTo>
                  <a:lnTo>
                    <a:pt x="120" y="36"/>
                  </a:lnTo>
                  <a:lnTo>
                    <a:pt x="72" y="48"/>
                  </a:lnTo>
                  <a:lnTo>
                    <a:pt x="48" y="60"/>
                  </a:lnTo>
                  <a:lnTo>
                    <a:pt x="24" y="72"/>
                  </a:lnTo>
                  <a:lnTo>
                    <a:pt x="0" y="72"/>
                  </a:lnTo>
                  <a:lnTo>
                    <a:pt x="84" y="180"/>
                  </a:lnTo>
                  <a:lnTo>
                    <a:pt x="108" y="168"/>
                  </a:lnTo>
                  <a:lnTo>
                    <a:pt x="132" y="168"/>
                  </a:lnTo>
                  <a:lnTo>
                    <a:pt x="156" y="156"/>
                  </a:lnTo>
                  <a:lnTo>
                    <a:pt x="192" y="144"/>
                  </a:lnTo>
                  <a:lnTo>
                    <a:pt x="240" y="132"/>
                  </a:lnTo>
                  <a:lnTo>
                    <a:pt x="288" y="108"/>
                  </a:lnTo>
                  <a:lnTo>
                    <a:pt x="348" y="84"/>
                  </a:lnTo>
                  <a:lnTo>
                    <a:pt x="216"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38" name="Freeform 40"/>
            <p:cNvSpPr>
              <a:spLocks/>
            </p:cNvSpPr>
            <p:nvPr/>
          </p:nvSpPr>
          <p:spPr bwMode="auto">
            <a:xfrm>
              <a:off x="3319" y="1742"/>
              <a:ext cx="301" cy="157"/>
            </a:xfrm>
            <a:custGeom>
              <a:avLst/>
              <a:gdLst>
                <a:gd name="T0" fmla="*/ 205 w 301"/>
                <a:gd name="T1" fmla="*/ 0 h 157"/>
                <a:gd name="T2" fmla="*/ 181 w 301"/>
                <a:gd name="T3" fmla="*/ 12 h 157"/>
                <a:gd name="T4" fmla="*/ 169 w 301"/>
                <a:gd name="T5" fmla="*/ 12 h 157"/>
                <a:gd name="T6" fmla="*/ 169 w 301"/>
                <a:gd name="T7" fmla="*/ 12 h 157"/>
                <a:gd name="T8" fmla="*/ 156 w 301"/>
                <a:gd name="T9" fmla="*/ 12 h 157"/>
                <a:gd name="T10" fmla="*/ 120 w 301"/>
                <a:gd name="T11" fmla="*/ 24 h 157"/>
                <a:gd name="T12" fmla="*/ 84 w 301"/>
                <a:gd name="T13" fmla="*/ 36 h 157"/>
                <a:gd name="T14" fmla="*/ 60 w 301"/>
                <a:gd name="T15" fmla="*/ 49 h 157"/>
                <a:gd name="T16" fmla="*/ 0 w 301"/>
                <a:gd name="T17" fmla="*/ 73 h 157"/>
                <a:gd name="T18" fmla="*/ 132 w 301"/>
                <a:gd name="T19" fmla="*/ 157 h 157"/>
                <a:gd name="T20" fmla="*/ 181 w 301"/>
                <a:gd name="T21" fmla="*/ 133 h 157"/>
                <a:gd name="T22" fmla="*/ 217 w 301"/>
                <a:gd name="T23" fmla="*/ 121 h 157"/>
                <a:gd name="T24" fmla="*/ 217 w 301"/>
                <a:gd name="T25" fmla="*/ 121 h 157"/>
                <a:gd name="T26" fmla="*/ 205 w 301"/>
                <a:gd name="T27" fmla="*/ 121 h 157"/>
                <a:gd name="T28" fmla="*/ 229 w 301"/>
                <a:gd name="T29" fmla="*/ 121 h 157"/>
                <a:gd name="T30" fmla="*/ 265 w 301"/>
                <a:gd name="T31" fmla="*/ 121 h 157"/>
                <a:gd name="T32" fmla="*/ 301 w 301"/>
                <a:gd name="T33" fmla="*/ 109 h 157"/>
                <a:gd name="T34" fmla="*/ 205 w 301"/>
                <a:gd name="T35" fmla="*/ 0 h 157"/>
                <a:gd name="T36" fmla="*/ 205 w 301"/>
                <a:gd name="T37" fmla="*/ 0 h 15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1"/>
                <a:gd name="T58" fmla="*/ 0 h 157"/>
                <a:gd name="T59" fmla="*/ 301 w 301"/>
                <a:gd name="T60" fmla="*/ 157 h 15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1" h="157">
                  <a:moveTo>
                    <a:pt x="205" y="0"/>
                  </a:moveTo>
                  <a:lnTo>
                    <a:pt x="181" y="12"/>
                  </a:lnTo>
                  <a:lnTo>
                    <a:pt x="169" y="12"/>
                  </a:lnTo>
                  <a:lnTo>
                    <a:pt x="156" y="12"/>
                  </a:lnTo>
                  <a:lnTo>
                    <a:pt x="120" y="24"/>
                  </a:lnTo>
                  <a:lnTo>
                    <a:pt x="84" y="36"/>
                  </a:lnTo>
                  <a:lnTo>
                    <a:pt x="60" y="49"/>
                  </a:lnTo>
                  <a:lnTo>
                    <a:pt x="0" y="73"/>
                  </a:lnTo>
                  <a:lnTo>
                    <a:pt x="132" y="157"/>
                  </a:lnTo>
                  <a:lnTo>
                    <a:pt x="181" y="133"/>
                  </a:lnTo>
                  <a:lnTo>
                    <a:pt x="217" y="121"/>
                  </a:lnTo>
                  <a:lnTo>
                    <a:pt x="205" y="121"/>
                  </a:lnTo>
                  <a:lnTo>
                    <a:pt x="229" y="121"/>
                  </a:lnTo>
                  <a:lnTo>
                    <a:pt x="265" y="121"/>
                  </a:lnTo>
                  <a:lnTo>
                    <a:pt x="301" y="109"/>
                  </a:lnTo>
                  <a:lnTo>
                    <a:pt x="20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39" name="Freeform 41"/>
            <p:cNvSpPr>
              <a:spLocks/>
            </p:cNvSpPr>
            <p:nvPr/>
          </p:nvSpPr>
          <p:spPr bwMode="auto">
            <a:xfrm>
              <a:off x="3524" y="1742"/>
              <a:ext cx="156" cy="109"/>
            </a:xfrm>
            <a:custGeom>
              <a:avLst/>
              <a:gdLst>
                <a:gd name="T0" fmla="*/ 96 w 156"/>
                <a:gd name="T1" fmla="*/ 109 h 109"/>
                <a:gd name="T2" fmla="*/ 132 w 156"/>
                <a:gd name="T3" fmla="*/ 97 h 109"/>
                <a:gd name="T4" fmla="*/ 156 w 156"/>
                <a:gd name="T5" fmla="*/ 73 h 109"/>
                <a:gd name="T6" fmla="*/ 156 w 156"/>
                <a:gd name="T7" fmla="*/ 49 h 109"/>
                <a:gd name="T8" fmla="*/ 144 w 156"/>
                <a:gd name="T9" fmla="*/ 36 h 109"/>
                <a:gd name="T10" fmla="*/ 120 w 156"/>
                <a:gd name="T11" fmla="*/ 12 h 109"/>
                <a:gd name="T12" fmla="*/ 84 w 156"/>
                <a:gd name="T13" fmla="*/ 0 h 109"/>
                <a:gd name="T14" fmla="*/ 48 w 156"/>
                <a:gd name="T15" fmla="*/ 0 h 109"/>
                <a:gd name="T16" fmla="*/ 0 w 156"/>
                <a:gd name="T17" fmla="*/ 0 h 109"/>
                <a:gd name="T18" fmla="*/ 96 w 156"/>
                <a:gd name="T19" fmla="*/ 109 h 109"/>
                <a:gd name="T20" fmla="*/ 96 w 156"/>
                <a:gd name="T21" fmla="*/ 109 h 1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6"/>
                <a:gd name="T34" fmla="*/ 0 h 109"/>
                <a:gd name="T35" fmla="*/ 156 w 156"/>
                <a:gd name="T36" fmla="*/ 109 h 1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6" h="109">
                  <a:moveTo>
                    <a:pt x="96" y="109"/>
                  </a:moveTo>
                  <a:lnTo>
                    <a:pt x="132" y="97"/>
                  </a:lnTo>
                  <a:lnTo>
                    <a:pt x="156" y="73"/>
                  </a:lnTo>
                  <a:lnTo>
                    <a:pt x="156" y="49"/>
                  </a:lnTo>
                  <a:lnTo>
                    <a:pt x="144" y="36"/>
                  </a:lnTo>
                  <a:lnTo>
                    <a:pt x="120" y="12"/>
                  </a:lnTo>
                  <a:lnTo>
                    <a:pt x="84" y="0"/>
                  </a:lnTo>
                  <a:lnTo>
                    <a:pt x="48" y="0"/>
                  </a:lnTo>
                  <a:lnTo>
                    <a:pt x="0" y="0"/>
                  </a:lnTo>
                  <a:lnTo>
                    <a:pt x="96" y="109"/>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40" name="Freeform 42"/>
            <p:cNvSpPr>
              <a:spLocks/>
            </p:cNvSpPr>
            <p:nvPr/>
          </p:nvSpPr>
          <p:spPr bwMode="auto">
            <a:xfrm>
              <a:off x="3379" y="1887"/>
              <a:ext cx="145" cy="108"/>
            </a:xfrm>
            <a:custGeom>
              <a:avLst/>
              <a:gdLst>
                <a:gd name="T0" fmla="*/ 60 w 145"/>
                <a:gd name="T1" fmla="*/ 0 h 108"/>
                <a:gd name="T2" fmla="*/ 24 w 145"/>
                <a:gd name="T3" fmla="*/ 12 h 108"/>
                <a:gd name="T4" fmla="*/ 0 w 145"/>
                <a:gd name="T5" fmla="*/ 36 h 108"/>
                <a:gd name="T6" fmla="*/ 0 w 145"/>
                <a:gd name="T7" fmla="*/ 60 h 108"/>
                <a:gd name="T8" fmla="*/ 0 w 145"/>
                <a:gd name="T9" fmla="*/ 72 h 108"/>
                <a:gd name="T10" fmla="*/ 24 w 145"/>
                <a:gd name="T11" fmla="*/ 96 h 108"/>
                <a:gd name="T12" fmla="*/ 60 w 145"/>
                <a:gd name="T13" fmla="*/ 108 h 108"/>
                <a:gd name="T14" fmla="*/ 96 w 145"/>
                <a:gd name="T15" fmla="*/ 108 h 108"/>
                <a:gd name="T16" fmla="*/ 145 w 145"/>
                <a:gd name="T17" fmla="*/ 108 h 108"/>
                <a:gd name="T18" fmla="*/ 60 w 145"/>
                <a:gd name="T19" fmla="*/ 0 h 108"/>
                <a:gd name="T20" fmla="*/ 60 w 145"/>
                <a:gd name="T21" fmla="*/ 0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5"/>
                <a:gd name="T34" fmla="*/ 0 h 108"/>
                <a:gd name="T35" fmla="*/ 145 w 145"/>
                <a:gd name="T36" fmla="*/ 108 h 10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5" h="108">
                  <a:moveTo>
                    <a:pt x="60" y="0"/>
                  </a:moveTo>
                  <a:lnTo>
                    <a:pt x="24" y="12"/>
                  </a:lnTo>
                  <a:lnTo>
                    <a:pt x="0" y="36"/>
                  </a:lnTo>
                  <a:lnTo>
                    <a:pt x="0" y="60"/>
                  </a:lnTo>
                  <a:lnTo>
                    <a:pt x="0" y="72"/>
                  </a:lnTo>
                  <a:lnTo>
                    <a:pt x="24" y="96"/>
                  </a:lnTo>
                  <a:lnTo>
                    <a:pt x="60" y="108"/>
                  </a:lnTo>
                  <a:lnTo>
                    <a:pt x="96" y="108"/>
                  </a:lnTo>
                  <a:lnTo>
                    <a:pt x="145" y="108"/>
                  </a:lnTo>
                  <a:lnTo>
                    <a:pt x="6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41" name="Freeform 43"/>
            <p:cNvSpPr>
              <a:spLocks/>
            </p:cNvSpPr>
            <p:nvPr/>
          </p:nvSpPr>
          <p:spPr bwMode="auto">
            <a:xfrm>
              <a:off x="3439" y="1815"/>
              <a:ext cx="349" cy="180"/>
            </a:xfrm>
            <a:custGeom>
              <a:avLst/>
              <a:gdLst>
                <a:gd name="T0" fmla="*/ 217 w 349"/>
                <a:gd name="T1" fmla="*/ 0 h 180"/>
                <a:gd name="T2" fmla="*/ 229 w 349"/>
                <a:gd name="T3" fmla="*/ 0 h 180"/>
                <a:gd name="T4" fmla="*/ 169 w 349"/>
                <a:gd name="T5" fmla="*/ 24 h 180"/>
                <a:gd name="T6" fmla="*/ 121 w 349"/>
                <a:gd name="T7" fmla="*/ 36 h 180"/>
                <a:gd name="T8" fmla="*/ 85 w 349"/>
                <a:gd name="T9" fmla="*/ 48 h 180"/>
                <a:gd name="T10" fmla="*/ 49 w 349"/>
                <a:gd name="T11" fmla="*/ 60 h 180"/>
                <a:gd name="T12" fmla="*/ 24 w 349"/>
                <a:gd name="T13" fmla="*/ 72 h 180"/>
                <a:gd name="T14" fmla="*/ 0 w 349"/>
                <a:gd name="T15" fmla="*/ 72 h 180"/>
                <a:gd name="T16" fmla="*/ 0 w 349"/>
                <a:gd name="T17" fmla="*/ 72 h 180"/>
                <a:gd name="T18" fmla="*/ 0 w 349"/>
                <a:gd name="T19" fmla="*/ 72 h 180"/>
                <a:gd name="T20" fmla="*/ 85 w 349"/>
                <a:gd name="T21" fmla="*/ 180 h 180"/>
                <a:gd name="T22" fmla="*/ 85 w 349"/>
                <a:gd name="T23" fmla="*/ 180 h 180"/>
                <a:gd name="T24" fmla="*/ 109 w 349"/>
                <a:gd name="T25" fmla="*/ 168 h 180"/>
                <a:gd name="T26" fmla="*/ 133 w 349"/>
                <a:gd name="T27" fmla="*/ 168 h 180"/>
                <a:gd name="T28" fmla="*/ 157 w 349"/>
                <a:gd name="T29" fmla="*/ 156 h 180"/>
                <a:gd name="T30" fmla="*/ 193 w 349"/>
                <a:gd name="T31" fmla="*/ 144 h 180"/>
                <a:gd name="T32" fmla="*/ 241 w 349"/>
                <a:gd name="T33" fmla="*/ 132 h 180"/>
                <a:gd name="T34" fmla="*/ 289 w 349"/>
                <a:gd name="T35" fmla="*/ 108 h 180"/>
                <a:gd name="T36" fmla="*/ 349 w 349"/>
                <a:gd name="T37" fmla="*/ 84 h 180"/>
                <a:gd name="T38" fmla="*/ 349 w 349"/>
                <a:gd name="T39" fmla="*/ 84 h 180"/>
                <a:gd name="T40" fmla="*/ 217 w 349"/>
                <a:gd name="T41" fmla="*/ 0 h 180"/>
                <a:gd name="T42" fmla="*/ 217 w 349"/>
                <a:gd name="T43" fmla="*/ 0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49"/>
                <a:gd name="T67" fmla="*/ 0 h 180"/>
                <a:gd name="T68" fmla="*/ 349 w 349"/>
                <a:gd name="T69" fmla="*/ 180 h 1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49" h="180">
                  <a:moveTo>
                    <a:pt x="217" y="0"/>
                  </a:moveTo>
                  <a:lnTo>
                    <a:pt x="229" y="0"/>
                  </a:lnTo>
                  <a:lnTo>
                    <a:pt x="169" y="24"/>
                  </a:lnTo>
                  <a:lnTo>
                    <a:pt x="121" y="36"/>
                  </a:lnTo>
                  <a:lnTo>
                    <a:pt x="85" y="48"/>
                  </a:lnTo>
                  <a:lnTo>
                    <a:pt x="49" y="60"/>
                  </a:lnTo>
                  <a:lnTo>
                    <a:pt x="24" y="72"/>
                  </a:lnTo>
                  <a:lnTo>
                    <a:pt x="0" y="72"/>
                  </a:lnTo>
                  <a:lnTo>
                    <a:pt x="85" y="180"/>
                  </a:lnTo>
                  <a:lnTo>
                    <a:pt x="109" y="168"/>
                  </a:lnTo>
                  <a:lnTo>
                    <a:pt x="133" y="168"/>
                  </a:lnTo>
                  <a:lnTo>
                    <a:pt x="157" y="156"/>
                  </a:lnTo>
                  <a:lnTo>
                    <a:pt x="193" y="144"/>
                  </a:lnTo>
                  <a:lnTo>
                    <a:pt x="241" y="132"/>
                  </a:lnTo>
                  <a:lnTo>
                    <a:pt x="289" y="108"/>
                  </a:lnTo>
                  <a:lnTo>
                    <a:pt x="349" y="84"/>
                  </a:lnTo>
                  <a:lnTo>
                    <a:pt x="2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42" name="Freeform 44"/>
            <p:cNvSpPr>
              <a:spLocks/>
            </p:cNvSpPr>
            <p:nvPr/>
          </p:nvSpPr>
          <p:spPr bwMode="auto">
            <a:xfrm>
              <a:off x="3656" y="1742"/>
              <a:ext cx="301" cy="157"/>
            </a:xfrm>
            <a:custGeom>
              <a:avLst/>
              <a:gdLst>
                <a:gd name="T0" fmla="*/ 216 w 301"/>
                <a:gd name="T1" fmla="*/ 0 h 157"/>
                <a:gd name="T2" fmla="*/ 180 w 301"/>
                <a:gd name="T3" fmla="*/ 12 h 157"/>
                <a:gd name="T4" fmla="*/ 180 w 301"/>
                <a:gd name="T5" fmla="*/ 12 h 157"/>
                <a:gd name="T6" fmla="*/ 180 w 301"/>
                <a:gd name="T7" fmla="*/ 12 h 157"/>
                <a:gd name="T8" fmla="*/ 156 w 301"/>
                <a:gd name="T9" fmla="*/ 12 h 157"/>
                <a:gd name="T10" fmla="*/ 120 w 301"/>
                <a:gd name="T11" fmla="*/ 24 h 157"/>
                <a:gd name="T12" fmla="*/ 84 w 301"/>
                <a:gd name="T13" fmla="*/ 36 h 157"/>
                <a:gd name="T14" fmla="*/ 60 w 301"/>
                <a:gd name="T15" fmla="*/ 49 h 157"/>
                <a:gd name="T16" fmla="*/ 0 w 301"/>
                <a:gd name="T17" fmla="*/ 73 h 157"/>
                <a:gd name="T18" fmla="*/ 132 w 301"/>
                <a:gd name="T19" fmla="*/ 157 h 157"/>
                <a:gd name="T20" fmla="*/ 192 w 301"/>
                <a:gd name="T21" fmla="*/ 133 h 157"/>
                <a:gd name="T22" fmla="*/ 216 w 301"/>
                <a:gd name="T23" fmla="*/ 121 h 157"/>
                <a:gd name="T24" fmla="*/ 216 w 301"/>
                <a:gd name="T25" fmla="*/ 121 h 157"/>
                <a:gd name="T26" fmla="*/ 204 w 301"/>
                <a:gd name="T27" fmla="*/ 121 h 157"/>
                <a:gd name="T28" fmla="*/ 228 w 301"/>
                <a:gd name="T29" fmla="*/ 121 h 157"/>
                <a:gd name="T30" fmla="*/ 265 w 301"/>
                <a:gd name="T31" fmla="*/ 121 h 157"/>
                <a:gd name="T32" fmla="*/ 301 w 301"/>
                <a:gd name="T33" fmla="*/ 109 h 157"/>
                <a:gd name="T34" fmla="*/ 216 w 301"/>
                <a:gd name="T35" fmla="*/ 0 h 157"/>
                <a:gd name="T36" fmla="*/ 216 w 301"/>
                <a:gd name="T37" fmla="*/ 0 h 15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1"/>
                <a:gd name="T58" fmla="*/ 0 h 157"/>
                <a:gd name="T59" fmla="*/ 301 w 301"/>
                <a:gd name="T60" fmla="*/ 157 h 15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1" h="157">
                  <a:moveTo>
                    <a:pt x="216" y="0"/>
                  </a:moveTo>
                  <a:lnTo>
                    <a:pt x="180" y="12"/>
                  </a:lnTo>
                  <a:lnTo>
                    <a:pt x="156" y="12"/>
                  </a:lnTo>
                  <a:lnTo>
                    <a:pt x="120" y="24"/>
                  </a:lnTo>
                  <a:lnTo>
                    <a:pt x="84" y="36"/>
                  </a:lnTo>
                  <a:lnTo>
                    <a:pt x="60" y="49"/>
                  </a:lnTo>
                  <a:lnTo>
                    <a:pt x="0" y="73"/>
                  </a:lnTo>
                  <a:lnTo>
                    <a:pt x="132" y="157"/>
                  </a:lnTo>
                  <a:lnTo>
                    <a:pt x="192" y="133"/>
                  </a:lnTo>
                  <a:lnTo>
                    <a:pt x="216" y="121"/>
                  </a:lnTo>
                  <a:lnTo>
                    <a:pt x="204" y="121"/>
                  </a:lnTo>
                  <a:lnTo>
                    <a:pt x="228" y="121"/>
                  </a:lnTo>
                  <a:lnTo>
                    <a:pt x="265" y="121"/>
                  </a:lnTo>
                  <a:lnTo>
                    <a:pt x="301" y="109"/>
                  </a:lnTo>
                  <a:lnTo>
                    <a:pt x="2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43" name="Freeform 45"/>
            <p:cNvSpPr>
              <a:spLocks/>
            </p:cNvSpPr>
            <p:nvPr/>
          </p:nvSpPr>
          <p:spPr bwMode="auto">
            <a:xfrm>
              <a:off x="3872" y="1742"/>
              <a:ext cx="145" cy="109"/>
            </a:xfrm>
            <a:custGeom>
              <a:avLst/>
              <a:gdLst>
                <a:gd name="T0" fmla="*/ 85 w 145"/>
                <a:gd name="T1" fmla="*/ 109 h 109"/>
                <a:gd name="T2" fmla="*/ 133 w 145"/>
                <a:gd name="T3" fmla="*/ 97 h 109"/>
                <a:gd name="T4" fmla="*/ 145 w 145"/>
                <a:gd name="T5" fmla="*/ 73 h 109"/>
                <a:gd name="T6" fmla="*/ 145 w 145"/>
                <a:gd name="T7" fmla="*/ 49 h 109"/>
                <a:gd name="T8" fmla="*/ 133 w 145"/>
                <a:gd name="T9" fmla="*/ 36 h 109"/>
                <a:gd name="T10" fmla="*/ 109 w 145"/>
                <a:gd name="T11" fmla="*/ 12 h 109"/>
                <a:gd name="T12" fmla="*/ 85 w 145"/>
                <a:gd name="T13" fmla="*/ 0 h 109"/>
                <a:gd name="T14" fmla="*/ 36 w 145"/>
                <a:gd name="T15" fmla="*/ 0 h 109"/>
                <a:gd name="T16" fmla="*/ 0 w 145"/>
                <a:gd name="T17" fmla="*/ 0 h 109"/>
                <a:gd name="T18" fmla="*/ 85 w 145"/>
                <a:gd name="T19" fmla="*/ 109 h 109"/>
                <a:gd name="T20" fmla="*/ 85 w 145"/>
                <a:gd name="T21" fmla="*/ 109 h 1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5"/>
                <a:gd name="T34" fmla="*/ 0 h 109"/>
                <a:gd name="T35" fmla="*/ 145 w 145"/>
                <a:gd name="T36" fmla="*/ 109 h 1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5" h="109">
                  <a:moveTo>
                    <a:pt x="85" y="109"/>
                  </a:moveTo>
                  <a:lnTo>
                    <a:pt x="133" y="97"/>
                  </a:lnTo>
                  <a:lnTo>
                    <a:pt x="145" y="73"/>
                  </a:lnTo>
                  <a:lnTo>
                    <a:pt x="145" y="49"/>
                  </a:lnTo>
                  <a:lnTo>
                    <a:pt x="133" y="36"/>
                  </a:lnTo>
                  <a:lnTo>
                    <a:pt x="109" y="12"/>
                  </a:lnTo>
                  <a:lnTo>
                    <a:pt x="85" y="0"/>
                  </a:lnTo>
                  <a:lnTo>
                    <a:pt x="36" y="0"/>
                  </a:lnTo>
                  <a:lnTo>
                    <a:pt x="0" y="0"/>
                  </a:lnTo>
                  <a:lnTo>
                    <a:pt x="85" y="1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44" name="Freeform 46"/>
            <p:cNvSpPr>
              <a:spLocks/>
            </p:cNvSpPr>
            <p:nvPr/>
          </p:nvSpPr>
          <p:spPr bwMode="auto">
            <a:xfrm>
              <a:off x="3716" y="1887"/>
              <a:ext cx="144" cy="108"/>
            </a:xfrm>
            <a:custGeom>
              <a:avLst/>
              <a:gdLst>
                <a:gd name="T0" fmla="*/ 60 w 144"/>
                <a:gd name="T1" fmla="*/ 0 h 108"/>
                <a:gd name="T2" fmla="*/ 24 w 144"/>
                <a:gd name="T3" fmla="*/ 12 h 108"/>
                <a:gd name="T4" fmla="*/ 0 w 144"/>
                <a:gd name="T5" fmla="*/ 36 h 108"/>
                <a:gd name="T6" fmla="*/ 0 w 144"/>
                <a:gd name="T7" fmla="*/ 60 h 108"/>
                <a:gd name="T8" fmla="*/ 12 w 144"/>
                <a:gd name="T9" fmla="*/ 72 h 108"/>
                <a:gd name="T10" fmla="*/ 36 w 144"/>
                <a:gd name="T11" fmla="*/ 96 h 108"/>
                <a:gd name="T12" fmla="*/ 60 w 144"/>
                <a:gd name="T13" fmla="*/ 108 h 108"/>
                <a:gd name="T14" fmla="*/ 96 w 144"/>
                <a:gd name="T15" fmla="*/ 108 h 108"/>
                <a:gd name="T16" fmla="*/ 144 w 144"/>
                <a:gd name="T17" fmla="*/ 108 h 108"/>
                <a:gd name="T18" fmla="*/ 60 w 144"/>
                <a:gd name="T19" fmla="*/ 0 h 108"/>
                <a:gd name="T20" fmla="*/ 60 w 144"/>
                <a:gd name="T21" fmla="*/ 0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4"/>
                <a:gd name="T34" fmla="*/ 0 h 108"/>
                <a:gd name="T35" fmla="*/ 144 w 144"/>
                <a:gd name="T36" fmla="*/ 108 h 10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4" h="108">
                  <a:moveTo>
                    <a:pt x="60" y="0"/>
                  </a:moveTo>
                  <a:lnTo>
                    <a:pt x="24" y="12"/>
                  </a:lnTo>
                  <a:lnTo>
                    <a:pt x="0" y="36"/>
                  </a:lnTo>
                  <a:lnTo>
                    <a:pt x="0" y="60"/>
                  </a:lnTo>
                  <a:lnTo>
                    <a:pt x="12" y="72"/>
                  </a:lnTo>
                  <a:lnTo>
                    <a:pt x="36" y="96"/>
                  </a:lnTo>
                  <a:lnTo>
                    <a:pt x="60" y="108"/>
                  </a:lnTo>
                  <a:lnTo>
                    <a:pt x="96" y="108"/>
                  </a:lnTo>
                  <a:lnTo>
                    <a:pt x="144" y="108"/>
                  </a:lnTo>
                  <a:lnTo>
                    <a:pt x="6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45" name="Freeform 47"/>
            <p:cNvSpPr>
              <a:spLocks/>
            </p:cNvSpPr>
            <p:nvPr/>
          </p:nvSpPr>
          <p:spPr bwMode="auto">
            <a:xfrm>
              <a:off x="3776" y="1815"/>
              <a:ext cx="361" cy="180"/>
            </a:xfrm>
            <a:custGeom>
              <a:avLst/>
              <a:gdLst>
                <a:gd name="T0" fmla="*/ 229 w 361"/>
                <a:gd name="T1" fmla="*/ 0 h 180"/>
                <a:gd name="T2" fmla="*/ 229 w 361"/>
                <a:gd name="T3" fmla="*/ 0 h 180"/>
                <a:gd name="T4" fmla="*/ 169 w 361"/>
                <a:gd name="T5" fmla="*/ 24 h 180"/>
                <a:gd name="T6" fmla="*/ 120 w 361"/>
                <a:gd name="T7" fmla="*/ 36 h 180"/>
                <a:gd name="T8" fmla="*/ 84 w 361"/>
                <a:gd name="T9" fmla="*/ 48 h 180"/>
                <a:gd name="T10" fmla="*/ 48 w 361"/>
                <a:gd name="T11" fmla="*/ 60 h 180"/>
                <a:gd name="T12" fmla="*/ 24 w 361"/>
                <a:gd name="T13" fmla="*/ 72 h 180"/>
                <a:gd name="T14" fmla="*/ 12 w 361"/>
                <a:gd name="T15" fmla="*/ 72 h 180"/>
                <a:gd name="T16" fmla="*/ 0 w 361"/>
                <a:gd name="T17" fmla="*/ 72 h 180"/>
                <a:gd name="T18" fmla="*/ 0 w 361"/>
                <a:gd name="T19" fmla="*/ 72 h 180"/>
                <a:gd name="T20" fmla="*/ 84 w 361"/>
                <a:gd name="T21" fmla="*/ 180 h 180"/>
                <a:gd name="T22" fmla="*/ 84 w 361"/>
                <a:gd name="T23" fmla="*/ 180 h 180"/>
                <a:gd name="T24" fmla="*/ 108 w 361"/>
                <a:gd name="T25" fmla="*/ 168 h 180"/>
                <a:gd name="T26" fmla="*/ 132 w 361"/>
                <a:gd name="T27" fmla="*/ 168 h 180"/>
                <a:gd name="T28" fmla="*/ 157 w 361"/>
                <a:gd name="T29" fmla="*/ 156 h 180"/>
                <a:gd name="T30" fmla="*/ 193 w 361"/>
                <a:gd name="T31" fmla="*/ 144 h 180"/>
                <a:gd name="T32" fmla="*/ 241 w 361"/>
                <a:gd name="T33" fmla="*/ 132 h 180"/>
                <a:gd name="T34" fmla="*/ 301 w 361"/>
                <a:gd name="T35" fmla="*/ 108 h 180"/>
                <a:gd name="T36" fmla="*/ 361 w 361"/>
                <a:gd name="T37" fmla="*/ 84 h 180"/>
                <a:gd name="T38" fmla="*/ 361 w 361"/>
                <a:gd name="T39" fmla="*/ 84 h 180"/>
                <a:gd name="T40" fmla="*/ 229 w 361"/>
                <a:gd name="T41" fmla="*/ 0 h 180"/>
                <a:gd name="T42" fmla="*/ 229 w 361"/>
                <a:gd name="T43" fmla="*/ 0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61"/>
                <a:gd name="T67" fmla="*/ 0 h 180"/>
                <a:gd name="T68" fmla="*/ 361 w 361"/>
                <a:gd name="T69" fmla="*/ 180 h 1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61" h="180">
                  <a:moveTo>
                    <a:pt x="229" y="0"/>
                  </a:moveTo>
                  <a:lnTo>
                    <a:pt x="229" y="0"/>
                  </a:lnTo>
                  <a:lnTo>
                    <a:pt x="169" y="24"/>
                  </a:lnTo>
                  <a:lnTo>
                    <a:pt x="120" y="36"/>
                  </a:lnTo>
                  <a:lnTo>
                    <a:pt x="84" y="48"/>
                  </a:lnTo>
                  <a:lnTo>
                    <a:pt x="48" y="60"/>
                  </a:lnTo>
                  <a:lnTo>
                    <a:pt x="24" y="72"/>
                  </a:lnTo>
                  <a:lnTo>
                    <a:pt x="12" y="72"/>
                  </a:lnTo>
                  <a:lnTo>
                    <a:pt x="0" y="72"/>
                  </a:lnTo>
                  <a:lnTo>
                    <a:pt x="84" y="180"/>
                  </a:lnTo>
                  <a:lnTo>
                    <a:pt x="108" y="168"/>
                  </a:lnTo>
                  <a:lnTo>
                    <a:pt x="132" y="168"/>
                  </a:lnTo>
                  <a:lnTo>
                    <a:pt x="157" y="156"/>
                  </a:lnTo>
                  <a:lnTo>
                    <a:pt x="193" y="144"/>
                  </a:lnTo>
                  <a:lnTo>
                    <a:pt x="241" y="132"/>
                  </a:lnTo>
                  <a:lnTo>
                    <a:pt x="301" y="108"/>
                  </a:lnTo>
                  <a:lnTo>
                    <a:pt x="361" y="84"/>
                  </a:lnTo>
                  <a:lnTo>
                    <a:pt x="229"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46" name="Freeform 48"/>
            <p:cNvSpPr>
              <a:spLocks/>
            </p:cNvSpPr>
            <p:nvPr/>
          </p:nvSpPr>
          <p:spPr bwMode="auto">
            <a:xfrm>
              <a:off x="4005" y="1742"/>
              <a:ext cx="300" cy="157"/>
            </a:xfrm>
            <a:custGeom>
              <a:avLst/>
              <a:gdLst>
                <a:gd name="T0" fmla="*/ 204 w 300"/>
                <a:gd name="T1" fmla="*/ 0 h 157"/>
                <a:gd name="T2" fmla="*/ 168 w 300"/>
                <a:gd name="T3" fmla="*/ 12 h 157"/>
                <a:gd name="T4" fmla="*/ 168 w 300"/>
                <a:gd name="T5" fmla="*/ 12 h 157"/>
                <a:gd name="T6" fmla="*/ 168 w 300"/>
                <a:gd name="T7" fmla="*/ 12 h 157"/>
                <a:gd name="T8" fmla="*/ 144 w 300"/>
                <a:gd name="T9" fmla="*/ 12 h 157"/>
                <a:gd name="T10" fmla="*/ 108 w 300"/>
                <a:gd name="T11" fmla="*/ 24 h 157"/>
                <a:gd name="T12" fmla="*/ 84 w 300"/>
                <a:gd name="T13" fmla="*/ 36 h 157"/>
                <a:gd name="T14" fmla="*/ 48 w 300"/>
                <a:gd name="T15" fmla="*/ 49 h 157"/>
                <a:gd name="T16" fmla="*/ 0 w 300"/>
                <a:gd name="T17" fmla="*/ 73 h 157"/>
                <a:gd name="T18" fmla="*/ 132 w 300"/>
                <a:gd name="T19" fmla="*/ 157 h 157"/>
                <a:gd name="T20" fmla="*/ 180 w 300"/>
                <a:gd name="T21" fmla="*/ 133 h 157"/>
                <a:gd name="T22" fmla="*/ 204 w 300"/>
                <a:gd name="T23" fmla="*/ 121 h 157"/>
                <a:gd name="T24" fmla="*/ 216 w 300"/>
                <a:gd name="T25" fmla="*/ 121 h 157"/>
                <a:gd name="T26" fmla="*/ 204 w 300"/>
                <a:gd name="T27" fmla="*/ 121 h 157"/>
                <a:gd name="T28" fmla="*/ 216 w 300"/>
                <a:gd name="T29" fmla="*/ 121 h 157"/>
                <a:gd name="T30" fmla="*/ 252 w 300"/>
                <a:gd name="T31" fmla="*/ 121 h 157"/>
                <a:gd name="T32" fmla="*/ 300 w 300"/>
                <a:gd name="T33" fmla="*/ 109 h 157"/>
                <a:gd name="T34" fmla="*/ 204 w 300"/>
                <a:gd name="T35" fmla="*/ 0 h 157"/>
                <a:gd name="T36" fmla="*/ 204 w 300"/>
                <a:gd name="T37" fmla="*/ 0 h 15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0"/>
                <a:gd name="T58" fmla="*/ 0 h 157"/>
                <a:gd name="T59" fmla="*/ 300 w 300"/>
                <a:gd name="T60" fmla="*/ 157 h 15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0" h="157">
                  <a:moveTo>
                    <a:pt x="204" y="0"/>
                  </a:moveTo>
                  <a:lnTo>
                    <a:pt x="168" y="12"/>
                  </a:lnTo>
                  <a:lnTo>
                    <a:pt x="144" y="12"/>
                  </a:lnTo>
                  <a:lnTo>
                    <a:pt x="108" y="24"/>
                  </a:lnTo>
                  <a:lnTo>
                    <a:pt x="84" y="36"/>
                  </a:lnTo>
                  <a:lnTo>
                    <a:pt x="48" y="49"/>
                  </a:lnTo>
                  <a:lnTo>
                    <a:pt x="0" y="73"/>
                  </a:lnTo>
                  <a:lnTo>
                    <a:pt x="132" y="157"/>
                  </a:lnTo>
                  <a:lnTo>
                    <a:pt x="180" y="133"/>
                  </a:lnTo>
                  <a:lnTo>
                    <a:pt x="204" y="121"/>
                  </a:lnTo>
                  <a:lnTo>
                    <a:pt x="216" y="121"/>
                  </a:lnTo>
                  <a:lnTo>
                    <a:pt x="204" y="121"/>
                  </a:lnTo>
                  <a:lnTo>
                    <a:pt x="216" y="121"/>
                  </a:lnTo>
                  <a:lnTo>
                    <a:pt x="252" y="121"/>
                  </a:lnTo>
                  <a:lnTo>
                    <a:pt x="300" y="109"/>
                  </a:lnTo>
                  <a:lnTo>
                    <a:pt x="204"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47" name="Freeform 49"/>
            <p:cNvSpPr>
              <a:spLocks/>
            </p:cNvSpPr>
            <p:nvPr/>
          </p:nvSpPr>
          <p:spPr bwMode="auto">
            <a:xfrm>
              <a:off x="4209" y="1742"/>
              <a:ext cx="157" cy="109"/>
            </a:xfrm>
            <a:custGeom>
              <a:avLst/>
              <a:gdLst>
                <a:gd name="T0" fmla="*/ 96 w 157"/>
                <a:gd name="T1" fmla="*/ 109 h 109"/>
                <a:gd name="T2" fmla="*/ 132 w 157"/>
                <a:gd name="T3" fmla="*/ 97 h 109"/>
                <a:gd name="T4" fmla="*/ 145 w 157"/>
                <a:gd name="T5" fmla="*/ 73 h 109"/>
                <a:gd name="T6" fmla="*/ 157 w 157"/>
                <a:gd name="T7" fmla="*/ 49 h 109"/>
                <a:gd name="T8" fmla="*/ 145 w 157"/>
                <a:gd name="T9" fmla="*/ 36 h 109"/>
                <a:gd name="T10" fmla="*/ 120 w 157"/>
                <a:gd name="T11" fmla="*/ 12 h 109"/>
                <a:gd name="T12" fmla="*/ 84 w 157"/>
                <a:gd name="T13" fmla="*/ 0 h 109"/>
                <a:gd name="T14" fmla="*/ 48 w 157"/>
                <a:gd name="T15" fmla="*/ 0 h 109"/>
                <a:gd name="T16" fmla="*/ 0 w 157"/>
                <a:gd name="T17" fmla="*/ 0 h 109"/>
                <a:gd name="T18" fmla="*/ 96 w 157"/>
                <a:gd name="T19" fmla="*/ 109 h 109"/>
                <a:gd name="T20" fmla="*/ 96 w 157"/>
                <a:gd name="T21" fmla="*/ 109 h 1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7"/>
                <a:gd name="T34" fmla="*/ 0 h 109"/>
                <a:gd name="T35" fmla="*/ 157 w 157"/>
                <a:gd name="T36" fmla="*/ 109 h 1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7" h="109">
                  <a:moveTo>
                    <a:pt x="96" y="109"/>
                  </a:moveTo>
                  <a:lnTo>
                    <a:pt x="132" y="97"/>
                  </a:lnTo>
                  <a:lnTo>
                    <a:pt x="145" y="73"/>
                  </a:lnTo>
                  <a:lnTo>
                    <a:pt x="157" y="49"/>
                  </a:lnTo>
                  <a:lnTo>
                    <a:pt x="145" y="36"/>
                  </a:lnTo>
                  <a:lnTo>
                    <a:pt x="120" y="12"/>
                  </a:lnTo>
                  <a:lnTo>
                    <a:pt x="84" y="0"/>
                  </a:lnTo>
                  <a:lnTo>
                    <a:pt x="48" y="0"/>
                  </a:lnTo>
                  <a:lnTo>
                    <a:pt x="0" y="0"/>
                  </a:lnTo>
                  <a:lnTo>
                    <a:pt x="96" y="109"/>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48" name="Freeform 50"/>
            <p:cNvSpPr>
              <a:spLocks/>
            </p:cNvSpPr>
            <p:nvPr/>
          </p:nvSpPr>
          <p:spPr bwMode="auto">
            <a:xfrm>
              <a:off x="4089" y="1887"/>
              <a:ext cx="144" cy="108"/>
            </a:xfrm>
            <a:custGeom>
              <a:avLst/>
              <a:gdLst>
                <a:gd name="T0" fmla="*/ 72 w 144"/>
                <a:gd name="T1" fmla="*/ 0 h 108"/>
                <a:gd name="T2" fmla="*/ 24 w 144"/>
                <a:gd name="T3" fmla="*/ 12 h 108"/>
                <a:gd name="T4" fmla="*/ 12 w 144"/>
                <a:gd name="T5" fmla="*/ 36 h 108"/>
                <a:gd name="T6" fmla="*/ 0 w 144"/>
                <a:gd name="T7" fmla="*/ 60 h 108"/>
                <a:gd name="T8" fmla="*/ 12 w 144"/>
                <a:gd name="T9" fmla="*/ 72 h 108"/>
                <a:gd name="T10" fmla="*/ 36 w 144"/>
                <a:gd name="T11" fmla="*/ 96 h 108"/>
                <a:gd name="T12" fmla="*/ 60 w 144"/>
                <a:gd name="T13" fmla="*/ 108 h 108"/>
                <a:gd name="T14" fmla="*/ 108 w 144"/>
                <a:gd name="T15" fmla="*/ 108 h 108"/>
                <a:gd name="T16" fmla="*/ 144 w 144"/>
                <a:gd name="T17" fmla="*/ 108 h 108"/>
                <a:gd name="T18" fmla="*/ 72 w 144"/>
                <a:gd name="T19" fmla="*/ 0 h 108"/>
                <a:gd name="T20" fmla="*/ 72 w 144"/>
                <a:gd name="T21" fmla="*/ 0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4"/>
                <a:gd name="T34" fmla="*/ 0 h 108"/>
                <a:gd name="T35" fmla="*/ 144 w 144"/>
                <a:gd name="T36" fmla="*/ 108 h 10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4" h="108">
                  <a:moveTo>
                    <a:pt x="72" y="0"/>
                  </a:moveTo>
                  <a:lnTo>
                    <a:pt x="24" y="12"/>
                  </a:lnTo>
                  <a:lnTo>
                    <a:pt x="12" y="36"/>
                  </a:lnTo>
                  <a:lnTo>
                    <a:pt x="0" y="60"/>
                  </a:lnTo>
                  <a:lnTo>
                    <a:pt x="12" y="72"/>
                  </a:lnTo>
                  <a:lnTo>
                    <a:pt x="36" y="96"/>
                  </a:lnTo>
                  <a:lnTo>
                    <a:pt x="60" y="108"/>
                  </a:lnTo>
                  <a:lnTo>
                    <a:pt x="108" y="108"/>
                  </a:lnTo>
                  <a:lnTo>
                    <a:pt x="144" y="108"/>
                  </a:lnTo>
                  <a:lnTo>
                    <a:pt x="7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49" name="Freeform 51"/>
            <p:cNvSpPr>
              <a:spLocks/>
            </p:cNvSpPr>
            <p:nvPr/>
          </p:nvSpPr>
          <p:spPr bwMode="auto">
            <a:xfrm>
              <a:off x="4161" y="1815"/>
              <a:ext cx="349" cy="180"/>
            </a:xfrm>
            <a:custGeom>
              <a:avLst/>
              <a:gdLst>
                <a:gd name="T0" fmla="*/ 217 w 349"/>
                <a:gd name="T1" fmla="*/ 0 h 180"/>
                <a:gd name="T2" fmla="*/ 217 w 349"/>
                <a:gd name="T3" fmla="*/ 0 h 180"/>
                <a:gd name="T4" fmla="*/ 168 w 349"/>
                <a:gd name="T5" fmla="*/ 24 h 180"/>
                <a:gd name="T6" fmla="*/ 120 w 349"/>
                <a:gd name="T7" fmla="*/ 36 h 180"/>
                <a:gd name="T8" fmla="*/ 72 w 349"/>
                <a:gd name="T9" fmla="*/ 48 h 180"/>
                <a:gd name="T10" fmla="*/ 48 w 349"/>
                <a:gd name="T11" fmla="*/ 60 h 180"/>
                <a:gd name="T12" fmla="*/ 24 w 349"/>
                <a:gd name="T13" fmla="*/ 72 h 180"/>
                <a:gd name="T14" fmla="*/ 0 w 349"/>
                <a:gd name="T15" fmla="*/ 72 h 180"/>
                <a:gd name="T16" fmla="*/ 0 w 349"/>
                <a:gd name="T17" fmla="*/ 72 h 180"/>
                <a:gd name="T18" fmla="*/ 0 w 349"/>
                <a:gd name="T19" fmla="*/ 72 h 180"/>
                <a:gd name="T20" fmla="*/ 72 w 349"/>
                <a:gd name="T21" fmla="*/ 180 h 180"/>
                <a:gd name="T22" fmla="*/ 84 w 349"/>
                <a:gd name="T23" fmla="*/ 180 h 180"/>
                <a:gd name="T24" fmla="*/ 96 w 349"/>
                <a:gd name="T25" fmla="*/ 168 h 180"/>
                <a:gd name="T26" fmla="*/ 120 w 349"/>
                <a:gd name="T27" fmla="*/ 168 h 180"/>
                <a:gd name="T28" fmla="*/ 156 w 349"/>
                <a:gd name="T29" fmla="*/ 156 h 180"/>
                <a:gd name="T30" fmla="*/ 193 w 349"/>
                <a:gd name="T31" fmla="*/ 144 h 180"/>
                <a:gd name="T32" fmla="*/ 229 w 349"/>
                <a:gd name="T33" fmla="*/ 132 h 180"/>
                <a:gd name="T34" fmla="*/ 289 w 349"/>
                <a:gd name="T35" fmla="*/ 108 h 180"/>
                <a:gd name="T36" fmla="*/ 349 w 349"/>
                <a:gd name="T37" fmla="*/ 84 h 180"/>
                <a:gd name="T38" fmla="*/ 349 w 349"/>
                <a:gd name="T39" fmla="*/ 84 h 180"/>
                <a:gd name="T40" fmla="*/ 217 w 349"/>
                <a:gd name="T41" fmla="*/ 0 h 180"/>
                <a:gd name="T42" fmla="*/ 217 w 349"/>
                <a:gd name="T43" fmla="*/ 0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49"/>
                <a:gd name="T67" fmla="*/ 0 h 180"/>
                <a:gd name="T68" fmla="*/ 349 w 349"/>
                <a:gd name="T69" fmla="*/ 180 h 1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49" h="180">
                  <a:moveTo>
                    <a:pt x="217" y="0"/>
                  </a:moveTo>
                  <a:lnTo>
                    <a:pt x="217" y="0"/>
                  </a:lnTo>
                  <a:lnTo>
                    <a:pt x="168" y="24"/>
                  </a:lnTo>
                  <a:lnTo>
                    <a:pt x="120" y="36"/>
                  </a:lnTo>
                  <a:lnTo>
                    <a:pt x="72" y="48"/>
                  </a:lnTo>
                  <a:lnTo>
                    <a:pt x="48" y="60"/>
                  </a:lnTo>
                  <a:lnTo>
                    <a:pt x="24" y="72"/>
                  </a:lnTo>
                  <a:lnTo>
                    <a:pt x="0" y="72"/>
                  </a:lnTo>
                  <a:lnTo>
                    <a:pt x="72" y="180"/>
                  </a:lnTo>
                  <a:lnTo>
                    <a:pt x="84" y="180"/>
                  </a:lnTo>
                  <a:lnTo>
                    <a:pt x="96" y="168"/>
                  </a:lnTo>
                  <a:lnTo>
                    <a:pt x="120" y="168"/>
                  </a:lnTo>
                  <a:lnTo>
                    <a:pt x="156" y="156"/>
                  </a:lnTo>
                  <a:lnTo>
                    <a:pt x="193" y="144"/>
                  </a:lnTo>
                  <a:lnTo>
                    <a:pt x="229" y="132"/>
                  </a:lnTo>
                  <a:lnTo>
                    <a:pt x="289" y="108"/>
                  </a:lnTo>
                  <a:lnTo>
                    <a:pt x="349" y="84"/>
                  </a:lnTo>
                  <a:lnTo>
                    <a:pt x="2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50" name="Freeform 52"/>
            <p:cNvSpPr>
              <a:spLocks/>
            </p:cNvSpPr>
            <p:nvPr/>
          </p:nvSpPr>
          <p:spPr bwMode="auto">
            <a:xfrm>
              <a:off x="4378" y="1742"/>
              <a:ext cx="300" cy="157"/>
            </a:xfrm>
            <a:custGeom>
              <a:avLst/>
              <a:gdLst>
                <a:gd name="T0" fmla="*/ 204 w 300"/>
                <a:gd name="T1" fmla="*/ 0 h 157"/>
                <a:gd name="T2" fmla="*/ 180 w 300"/>
                <a:gd name="T3" fmla="*/ 12 h 157"/>
                <a:gd name="T4" fmla="*/ 168 w 300"/>
                <a:gd name="T5" fmla="*/ 12 h 157"/>
                <a:gd name="T6" fmla="*/ 168 w 300"/>
                <a:gd name="T7" fmla="*/ 12 h 157"/>
                <a:gd name="T8" fmla="*/ 156 w 300"/>
                <a:gd name="T9" fmla="*/ 12 h 157"/>
                <a:gd name="T10" fmla="*/ 120 w 300"/>
                <a:gd name="T11" fmla="*/ 24 h 157"/>
                <a:gd name="T12" fmla="*/ 84 w 300"/>
                <a:gd name="T13" fmla="*/ 36 h 157"/>
                <a:gd name="T14" fmla="*/ 48 w 300"/>
                <a:gd name="T15" fmla="*/ 49 h 157"/>
                <a:gd name="T16" fmla="*/ 0 w 300"/>
                <a:gd name="T17" fmla="*/ 73 h 157"/>
                <a:gd name="T18" fmla="*/ 132 w 300"/>
                <a:gd name="T19" fmla="*/ 157 h 157"/>
                <a:gd name="T20" fmla="*/ 180 w 300"/>
                <a:gd name="T21" fmla="*/ 133 h 157"/>
                <a:gd name="T22" fmla="*/ 216 w 300"/>
                <a:gd name="T23" fmla="*/ 121 h 157"/>
                <a:gd name="T24" fmla="*/ 216 w 300"/>
                <a:gd name="T25" fmla="*/ 121 h 157"/>
                <a:gd name="T26" fmla="*/ 204 w 300"/>
                <a:gd name="T27" fmla="*/ 121 h 157"/>
                <a:gd name="T28" fmla="*/ 204 w 300"/>
                <a:gd name="T29" fmla="*/ 121 h 157"/>
                <a:gd name="T30" fmla="*/ 228 w 300"/>
                <a:gd name="T31" fmla="*/ 121 h 157"/>
                <a:gd name="T32" fmla="*/ 264 w 300"/>
                <a:gd name="T33" fmla="*/ 121 h 157"/>
                <a:gd name="T34" fmla="*/ 300 w 300"/>
                <a:gd name="T35" fmla="*/ 109 h 157"/>
                <a:gd name="T36" fmla="*/ 204 w 300"/>
                <a:gd name="T37" fmla="*/ 0 h 157"/>
                <a:gd name="T38" fmla="*/ 204 w 300"/>
                <a:gd name="T39" fmla="*/ 0 h 15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0"/>
                <a:gd name="T61" fmla="*/ 0 h 157"/>
                <a:gd name="T62" fmla="*/ 300 w 300"/>
                <a:gd name="T63" fmla="*/ 157 h 15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0" h="157">
                  <a:moveTo>
                    <a:pt x="204" y="0"/>
                  </a:moveTo>
                  <a:lnTo>
                    <a:pt x="180" y="12"/>
                  </a:lnTo>
                  <a:lnTo>
                    <a:pt x="168" y="12"/>
                  </a:lnTo>
                  <a:lnTo>
                    <a:pt x="156" y="12"/>
                  </a:lnTo>
                  <a:lnTo>
                    <a:pt x="120" y="24"/>
                  </a:lnTo>
                  <a:lnTo>
                    <a:pt x="84" y="36"/>
                  </a:lnTo>
                  <a:lnTo>
                    <a:pt x="48" y="49"/>
                  </a:lnTo>
                  <a:lnTo>
                    <a:pt x="0" y="73"/>
                  </a:lnTo>
                  <a:lnTo>
                    <a:pt x="132" y="157"/>
                  </a:lnTo>
                  <a:lnTo>
                    <a:pt x="180" y="133"/>
                  </a:lnTo>
                  <a:lnTo>
                    <a:pt x="216" y="121"/>
                  </a:lnTo>
                  <a:lnTo>
                    <a:pt x="204" y="121"/>
                  </a:lnTo>
                  <a:lnTo>
                    <a:pt x="228" y="121"/>
                  </a:lnTo>
                  <a:lnTo>
                    <a:pt x="264" y="121"/>
                  </a:lnTo>
                  <a:lnTo>
                    <a:pt x="300" y="109"/>
                  </a:lnTo>
                  <a:lnTo>
                    <a:pt x="20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51" name="Freeform 53"/>
            <p:cNvSpPr>
              <a:spLocks/>
            </p:cNvSpPr>
            <p:nvPr/>
          </p:nvSpPr>
          <p:spPr bwMode="auto">
            <a:xfrm>
              <a:off x="4582" y="1742"/>
              <a:ext cx="156" cy="109"/>
            </a:xfrm>
            <a:custGeom>
              <a:avLst/>
              <a:gdLst>
                <a:gd name="T0" fmla="*/ 96 w 156"/>
                <a:gd name="T1" fmla="*/ 109 h 109"/>
                <a:gd name="T2" fmla="*/ 132 w 156"/>
                <a:gd name="T3" fmla="*/ 97 h 109"/>
                <a:gd name="T4" fmla="*/ 156 w 156"/>
                <a:gd name="T5" fmla="*/ 73 h 109"/>
                <a:gd name="T6" fmla="*/ 156 w 156"/>
                <a:gd name="T7" fmla="*/ 49 h 109"/>
                <a:gd name="T8" fmla="*/ 144 w 156"/>
                <a:gd name="T9" fmla="*/ 36 h 109"/>
                <a:gd name="T10" fmla="*/ 120 w 156"/>
                <a:gd name="T11" fmla="*/ 12 h 109"/>
                <a:gd name="T12" fmla="*/ 84 w 156"/>
                <a:gd name="T13" fmla="*/ 0 h 109"/>
                <a:gd name="T14" fmla="*/ 48 w 156"/>
                <a:gd name="T15" fmla="*/ 0 h 109"/>
                <a:gd name="T16" fmla="*/ 0 w 156"/>
                <a:gd name="T17" fmla="*/ 0 h 109"/>
                <a:gd name="T18" fmla="*/ 96 w 156"/>
                <a:gd name="T19" fmla="*/ 109 h 109"/>
                <a:gd name="T20" fmla="*/ 96 w 156"/>
                <a:gd name="T21" fmla="*/ 109 h 1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6"/>
                <a:gd name="T34" fmla="*/ 0 h 109"/>
                <a:gd name="T35" fmla="*/ 156 w 156"/>
                <a:gd name="T36" fmla="*/ 109 h 1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6" h="109">
                  <a:moveTo>
                    <a:pt x="96" y="109"/>
                  </a:moveTo>
                  <a:lnTo>
                    <a:pt x="132" y="97"/>
                  </a:lnTo>
                  <a:lnTo>
                    <a:pt x="156" y="73"/>
                  </a:lnTo>
                  <a:lnTo>
                    <a:pt x="156" y="49"/>
                  </a:lnTo>
                  <a:lnTo>
                    <a:pt x="144" y="36"/>
                  </a:lnTo>
                  <a:lnTo>
                    <a:pt x="120" y="12"/>
                  </a:lnTo>
                  <a:lnTo>
                    <a:pt x="84" y="0"/>
                  </a:lnTo>
                  <a:lnTo>
                    <a:pt x="48" y="0"/>
                  </a:lnTo>
                  <a:lnTo>
                    <a:pt x="0" y="0"/>
                  </a:lnTo>
                  <a:lnTo>
                    <a:pt x="96" y="1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52" name="Freeform 54"/>
            <p:cNvSpPr>
              <a:spLocks/>
            </p:cNvSpPr>
            <p:nvPr/>
          </p:nvSpPr>
          <p:spPr bwMode="auto">
            <a:xfrm>
              <a:off x="4438" y="1887"/>
              <a:ext cx="144" cy="108"/>
            </a:xfrm>
            <a:custGeom>
              <a:avLst/>
              <a:gdLst>
                <a:gd name="T0" fmla="*/ 60 w 144"/>
                <a:gd name="T1" fmla="*/ 0 h 108"/>
                <a:gd name="T2" fmla="*/ 24 w 144"/>
                <a:gd name="T3" fmla="*/ 12 h 108"/>
                <a:gd name="T4" fmla="*/ 0 w 144"/>
                <a:gd name="T5" fmla="*/ 36 h 108"/>
                <a:gd name="T6" fmla="*/ 0 w 144"/>
                <a:gd name="T7" fmla="*/ 60 h 108"/>
                <a:gd name="T8" fmla="*/ 0 w 144"/>
                <a:gd name="T9" fmla="*/ 72 h 108"/>
                <a:gd name="T10" fmla="*/ 24 w 144"/>
                <a:gd name="T11" fmla="*/ 96 h 108"/>
                <a:gd name="T12" fmla="*/ 60 w 144"/>
                <a:gd name="T13" fmla="*/ 108 h 108"/>
                <a:gd name="T14" fmla="*/ 96 w 144"/>
                <a:gd name="T15" fmla="*/ 108 h 108"/>
                <a:gd name="T16" fmla="*/ 144 w 144"/>
                <a:gd name="T17" fmla="*/ 108 h 108"/>
                <a:gd name="T18" fmla="*/ 60 w 144"/>
                <a:gd name="T19" fmla="*/ 0 h 108"/>
                <a:gd name="T20" fmla="*/ 60 w 144"/>
                <a:gd name="T21" fmla="*/ 0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4"/>
                <a:gd name="T34" fmla="*/ 0 h 108"/>
                <a:gd name="T35" fmla="*/ 144 w 144"/>
                <a:gd name="T36" fmla="*/ 108 h 10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4" h="108">
                  <a:moveTo>
                    <a:pt x="60" y="0"/>
                  </a:moveTo>
                  <a:lnTo>
                    <a:pt x="24" y="12"/>
                  </a:lnTo>
                  <a:lnTo>
                    <a:pt x="0" y="36"/>
                  </a:lnTo>
                  <a:lnTo>
                    <a:pt x="0" y="60"/>
                  </a:lnTo>
                  <a:lnTo>
                    <a:pt x="0" y="72"/>
                  </a:lnTo>
                  <a:lnTo>
                    <a:pt x="24" y="96"/>
                  </a:lnTo>
                  <a:lnTo>
                    <a:pt x="60" y="108"/>
                  </a:lnTo>
                  <a:lnTo>
                    <a:pt x="96" y="108"/>
                  </a:lnTo>
                  <a:lnTo>
                    <a:pt x="144" y="108"/>
                  </a:lnTo>
                  <a:lnTo>
                    <a:pt x="6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53" name="Freeform 55"/>
            <p:cNvSpPr>
              <a:spLocks/>
            </p:cNvSpPr>
            <p:nvPr/>
          </p:nvSpPr>
          <p:spPr bwMode="auto">
            <a:xfrm>
              <a:off x="4498" y="1815"/>
              <a:ext cx="349" cy="180"/>
            </a:xfrm>
            <a:custGeom>
              <a:avLst/>
              <a:gdLst>
                <a:gd name="T0" fmla="*/ 216 w 349"/>
                <a:gd name="T1" fmla="*/ 0 h 180"/>
                <a:gd name="T2" fmla="*/ 216 w 349"/>
                <a:gd name="T3" fmla="*/ 0 h 180"/>
                <a:gd name="T4" fmla="*/ 168 w 349"/>
                <a:gd name="T5" fmla="*/ 24 h 180"/>
                <a:gd name="T6" fmla="*/ 120 w 349"/>
                <a:gd name="T7" fmla="*/ 36 h 180"/>
                <a:gd name="T8" fmla="*/ 72 w 349"/>
                <a:gd name="T9" fmla="*/ 48 h 180"/>
                <a:gd name="T10" fmla="*/ 48 w 349"/>
                <a:gd name="T11" fmla="*/ 60 h 180"/>
                <a:gd name="T12" fmla="*/ 24 w 349"/>
                <a:gd name="T13" fmla="*/ 72 h 180"/>
                <a:gd name="T14" fmla="*/ 0 w 349"/>
                <a:gd name="T15" fmla="*/ 72 h 180"/>
                <a:gd name="T16" fmla="*/ 0 w 349"/>
                <a:gd name="T17" fmla="*/ 72 h 180"/>
                <a:gd name="T18" fmla="*/ 0 w 349"/>
                <a:gd name="T19" fmla="*/ 72 h 180"/>
                <a:gd name="T20" fmla="*/ 84 w 349"/>
                <a:gd name="T21" fmla="*/ 180 h 180"/>
                <a:gd name="T22" fmla="*/ 84 w 349"/>
                <a:gd name="T23" fmla="*/ 180 h 180"/>
                <a:gd name="T24" fmla="*/ 108 w 349"/>
                <a:gd name="T25" fmla="*/ 168 h 180"/>
                <a:gd name="T26" fmla="*/ 132 w 349"/>
                <a:gd name="T27" fmla="*/ 168 h 180"/>
                <a:gd name="T28" fmla="*/ 156 w 349"/>
                <a:gd name="T29" fmla="*/ 156 h 180"/>
                <a:gd name="T30" fmla="*/ 192 w 349"/>
                <a:gd name="T31" fmla="*/ 144 h 180"/>
                <a:gd name="T32" fmla="*/ 240 w 349"/>
                <a:gd name="T33" fmla="*/ 132 h 180"/>
                <a:gd name="T34" fmla="*/ 289 w 349"/>
                <a:gd name="T35" fmla="*/ 108 h 180"/>
                <a:gd name="T36" fmla="*/ 349 w 349"/>
                <a:gd name="T37" fmla="*/ 84 h 180"/>
                <a:gd name="T38" fmla="*/ 349 w 349"/>
                <a:gd name="T39" fmla="*/ 84 h 180"/>
                <a:gd name="T40" fmla="*/ 216 w 349"/>
                <a:gd name="T41" fmla="*/ 0 h 180"/>
                <a:gd name="T42" fmla="*/ 216 w 349"/>
                <a:gd name="T43" fmla="*/ 0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49"/>
                <a:gd name="T67" fmla="*/ 0 h 180"/>
                <a:gd name="T68" fmla="*/ 349 w 349"/>
                <a:gd name="T69" fmla="*/ 180 h 1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49" h="180">
                  <a:moveTo>
                    <a:pt x="216" y="0"/>
                  </a:moveTo>
                  <a:lnTo>
                    <a:pt x="216" y="0"/>
                  </a:lnTo>
                  <a:lnTo>
                    <a:pt x="168" y="24"/>
                  </a:lnTo>
                  <a:lnTo>
                    <a:pt x="120" y="36"/>
                  </a:lnTo>
                  <a:lnTo>
                    <a:pt x="72" y="48"/>
                  </a:lnTo>
                  <a:lnTo>
                    <a:pt x="48" y="60"/>
                  </a:lnTo>
                  <a:lnTo>
                    <a:pt x="24" y="72"/>
                  </a:lnTo>
                  <a:lnTo>
                    <a:pt x="0" y="72"/>
                  </a:lnTo>
                  <a:lnTo>
                    <a:pt x="84" y="180"/>
                  </a:lnTo>
                  <a:lnTo>
                    <a:pt x="108" y="168"/>
                  </a:lnTo>
                  <a:lnTo>
                    <a:pt x="132" y="168"/>
                  </a:lnTo>
                  <a:lnTo>
                    <a:pt x="156" y="156"/>
                  </a:lnTo>
                  <a:lnTo>
                    <a:pt x="192" y="144"/>
                  </a:lnTo>
                  <a:lnTo>
                    <a:pt x="240" y="132"/>
                  </a:lnTo>
                  <a:lnTo>
                    <a:pt x="289" y="108"/>
                  </a:lnTo>
                  <a:lnTo>
                    <a:pt x="349" y="84"/>
                  </a:lnTo>
                  <a:lnTo>
                    <a:pt x="216"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54" name="Freeform 56"/>
            <p:cNvSpPr>
              <a:spLocks/>
            </p:cNvSpPr>
            <p:nvPr/>
          </p:nvSpPr>
          <p:spPr bwMode="auto">
            <a:xfrm>
              <a:off x="4714" y="1742"/>
              <a:ext cx="301" cy="157"/>
            </a:xfrm>
            <a:custGeom>
              <a:avLst/>
              <a:gdLst>
                <a:gd name="T0" fmla="*/ 205 w 301"/>
                <a:gd name="T1" fmla="*/ 0 h 157"/>
                <a:gd name="T2" fmla="*/ 181 w 301"/>
                <a:gd name="T3" fmla="*/ 12 h 157"/>
                <a:gd name="T4" fmla="*/ 169 w 301"/>
                <a:gd name="T5" fmla="*/ 12 h 157"/>
                <a:gd name="T6" fmla="*/ 169 w 301"/>
                <a:gd name="T7" fmla="*/ 12 h 157"/>
                <a:gd name="T8" fmla="*/ 157 w 301"/>
                <a:gd name="T9" fmla="*/ 12 h 157"/>
                <a:gd name="T10" fmla="*/ 121 w 301"/>
                <a:gd name="T11" fmla="*/ 24 h 157"/>
                <a:gd name="T12" fmla="*/ 85 w 301"/>
                <a:gd name="T13" fmla="*/ 36 h 157"/>
                <a:gd name="T14" fmla="*/ 60 w 301"/>
                <a:gd name="T15" fmla="*/ 49 h 157"/>
                <a:gd name="T16" fmla="*/ 0 w 301"/>
                <a:gd name="T17" fmla="*/ 73 h 157"/>
                <a:gd name="T18" fmla="*/ 133 w 301"/>
                <a:gd name="T19" fmla="*/ 157 h 157"/>
                <a:gd name="T20" fmla="*/ 181 w 301"/>
                <a:gd name="T21" fmla="*/ 133 h 157"/>
                <a:gd name="T22" fmla="*/ 217 w 301"/>
                <a:gd name="T23" fmla="*/ 121 h 157"/>
                <a:gd name="T24" fmla="*/ 229 w 301"/>
                <a:gd name="T25" fmla="*/ 121 h 157"/>
                <a:gd name="T26" fmla="*/ 205 w 301"/>
                <a:gd name="T27" fmla="*/ 121 h 157"/>
                <a:gd name="T28" fmla="*/ 205 w 301"/>
                <a:gd name="T29" fmla="*/ 121 h 157"/>
                <a:gd name="T30" fmla="*/ 229 w 301"/>
                <a:gd name="T31" fmla="*/ 121 h 157"/>
                <a:gd name="T32" fmla="*/ 265 w 301"/>
                <a:gd name="T33" fmla="*/ 121 h 157"/>
                <a:gd name="T34" fmla="*/ 301 w 301"/>
                <a:gd name="T35" fmla="*/ 109 h 157"/>
                <a:gd name="T36" fmla="*/ 205 w 301"/>
                <a:gd name="T37" fmla="*/ 0 h 157"/>
                <a:gd name="T38" fmla="*/ 205 w 301"/>
                <a:gd name="T39" fmla="*/ 0 h 15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1"/>
                <a:gd name="T61" fmla="*/ 0 h 157"/>
                <a:gd name="T62" fmla="*/ 301 w 301"/>
                <a:gd name="T63" fmla="*/ 157 h 15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1" h="157">
                  <a:moveTo>
                    <a:pt x="205" y="0"/>
                  </a:moveTo>
                  <a:lnTo>
                    <a:pt x="181" y="12"/>
                  </a:lnTo>
                  <a:lnTo>
                    <a:pt x="169" y="12"/>
                  </a:lnTo>
                  <a:lnTo>
                    <a:pt x="157" y="12"/>
                  </a:lnTo>
                  <a:lnTo>
                    <a:pt x="121" y="24"/>
                  </a:lnTo>
                  <a:lnTo>
                    <a:pt x="85" y="36"/>
                  </a:lnTo>
                  <a:lnTo>
                    <a:pt x="60" y="49"/>
                  </a:lnTo>
                  <a:lnTo>
                    <a:pt x="0" y="73"/>
                  </a:lnTo>
                  <a:lnTo>
                    <a:pt x="133" y="157"/>
                  </a:lnTo>
                  <a:lnTo>
                    <a:pt x="181" y="133"/>
                  </a:lnTo>
                  <a:lnTo>
                    <a:pt x="217" y="121"/>
                  </a:lnTo>
                  <a:lnTo>
                    <a:pt x="229" y="121"/>
                  </a:lnTo>
                  <a:lnTo>
                    <a:pt x="205" y="121"/>
                  </a:lnTo>
                  <a:lnTo>
                    <a:pt x="229" y="121"/>
                  </a:lnTo>
                  <a:lnTo>
                    <a:pt x="265" y="121"/>
                  </a:lnTo>
                  <a:lnTo>
                    <a:pt x="301" y="109"/>
                  </a:lnTo>
                  <a:lnTo>
                    <a:pt x="20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55" name="Freeform 57"/>
            <p:cNvSpPr>
              <a:spLocks/>
            </p:cNvSpPr>
            <p:nvPr/>
          </p:nvSpPr>
          <p:spPr bwMode="auto">
            <a:xfrm>
              <a:off x="4919" y="1742"/>
              <a:ext cx="156" cy="109"/>
            </a:xfrm>
            <a:custGeom>
              <a:avLst/>
              <a:gdLst>
                <a:gd name="T0" fmla="*/ 96 w 156"/>
                <a:gd name="T1" fmla="*/ 109 h 109"/>
                <a:gd name="T2" fmla="*/ 132 w 156"/>
                <a:gd name="T3" fmla="*/ 97 h 109"/>
                <a:gd name="T4" fmla="*/ 156 w 156"/>
                <a:gd name="T5" fmla="*/ 73 h 109"/>
                <a:gd name="T6" fmla="*/ 156 w 156"/>
                <a:gd name="T7" fmla="*/ 49 h 109"/>
                <a:gd name="T8" fmla="*/ 144 w 156"/>
                <a:gd name="T9" fmla="*/ 36 h 109"/>
                <a:gd name="T10" fmla="*/ 120 w 156"/>
                <a:gd name="T11" fmla="*/ 12 h 109"/>
                <a:gd name="T12" fmla="*/ 84 w 156"/>
                <a:gd name="T13" fmla="*/ 0 h 109"/>
                <a:gd name="T14" fmla="*/ 48 w 156"/>
                <a:gd name="T15" fmla="*/ 0 h 109"/>
                <a:gd name="T16" fmla="*/ 0 w 156"/>
                <a:gd name="T17" fmla="*/ 0 h 109"/>
                <a:gd name="T18" fmla="*/ 96 w 156"/>
                <a:gd name="T19" fmla="*/ 109 h 109"/>
                <a:gd name="T20" fmla="*/ 96 w 156"/>
                <a:gd name="T21" fmla="*/ 109 h 1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6"/>
                <a:gd name="T34" fmla="*/ 0 h 109"/>
                <a:gd name="T35" fmla="*/ 156 w 156"/>
                <a:gd name="T36" fmla="*/ 109 h 1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6" h="109">
                  <a:moveTo>
                    <a:pt x="96" y="109"/>
                  </a:moveTo>
                  <a:lnTo>
                    <a:pt x="132" y="97"/>
                  </a:lnTo>
                  <a:lnTo>
                    <a:pt x="156" y="73"/>
                  </a:lnTo>
                  <a:lnTo>
                    <a:pt x="156" y="49"/>
                  </a:lnTo>
                  <a:lnTo>
                    <a:pt x="144" y="36"/>
                  </a:lnTo>
                  <a:lnTo>
                    <a:pt x="120" y="12"/>
                  </a:lnTo>
                  <a:lnTo>
                    <a:pt x="84" y="0"/>
                  </a:lnTo>
                  <a:lnTo>
                    <a:pt x="48" y="0"/>
                  </a:lnTo>
                  <a:lnTo>
                    <a:pt x="0" y="0"/>
                  </a:lnTo>
                  <a:lnTo>
                    <a:pt x="96" y="109"/>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56" name="Freeform 58"/>
            <p:cNvSpPr>
              <a:spLocks/>
            </p:cNvSpPr>
            <p:nvPr/>
          </p:nvSpPr>
          <p:spPr bwMode="auto">
            <a:xfrm>
              <a:off x="4774" y="1887"/>
              <a:ext cx="145" cy="108"/>
            </a:xfrm>
            <a:custGeom>
              <a:avLst/>
              <a:gdLst>
                <a:gd name="T0" fmla="*/ 61 w 145"/>
                <a:gd name="T1" fmla="*/ 0 h 108"/>
                <a:gd name="T2" fmla="*/ 25 w 145"/>
                <a:gd name="T3" fmla="*/ 12 h 108"/>
                <a:gd name="T4" fmla="*/ 0 w 145"/>
                <a:gd name="T5" fmla="*/ 36 h 108"/>
                <a:gd name="T6" fmla="*/ 0 w 145"/>
                <a:gd name="T7" fmla="*/ 60 h 108"/>
                <a:gd name="T8" fmla="*/ 0 w 145"/>
                <a:gd name="T9" fmla="*/ 72 h 108"/>
                <a:gd name="T10" fmla="*/ 25 w 145"/>
                <a:gd name="T11" fmla="*/ 96 h 108"/>
                <a:gd name="T12" fmla="*/ 61 w 145"/>
                <a:gd name="T13" fmla="*/ 108 h 108"/>
                <a:gd name="T14" fmla="*/ 97 w 145"/>
                <a:gd name="T15" fmla="*/ 108 h 108"/>
                <a:gd name="T16" fmla="*/ 145 w 145"/>
                <a:gd name="T17" fmla="*/ 108 h 108"/>
                <a:gd name="T18" fmla="*/ 61 w 145"/>
                <a:gd name="T19" fmla="*/ 0 h 108"/>
                <a:gd name="T20" fmla="*/ 61 w 145"/>
                <a:gd name="T21" fmla="*/ 0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5"/>
                <a:gd name="T34" fmla="*/ 0 h 108"/>
                <a:gd name="T35" fmla="*/ 145 w 145"/>
                <a:gd name="T36" fmla="*/ 108 h 10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5" h="108">
                  <a:moveTo>
                    <a:pt x="61" y="0"/>
                  </a:moveTo>
                  <a:lnTo>
                    <a:pt x="25" y="12"/>
                  </a:lnTo>
                  <a:lnTo>
                    <a:pt x="0" y="36"/>
                  </a:lnTo>
                  <a:lnTo>
                    <a:pt x="0" y="60"/>
                  </a:lnTo>
                  <a:lnTo>
                    <a:pt x="0" y="72"/>
                  </a:lnTo>
                  <a:lnTo>
                    <a:pt x="25" y="96"/>
                  </a:lnTo>
                  <a:lnTo>
                    <a:pt x="61" y="108"/>
                  </a:lnTo>
                  <a:lnTo>
                    <a:pt x="97" y="108"/>
                  </a:lnTo>
                  <a:lnTo>
                    <a:pt x="145" y="108"/>
                  </a:lnTo>
                  <a:lnTo>
                    <a:pt x="6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57" name="Freeform 59"/>
            <p:cNvSpPr>
              <a:spLocks/>
            </p:cNvSpPr>
            <p:nvPr/>
          </p:nvSpPr>
          <p:spPr bwMode="auto">
            <a:xfrm>
              <a:off x="4835" y="1815"/>
              <a:ext cx="360" cy="180"/>
            </a:xfrm>
            <a:custGeom>
              <a:avLst/>
              <a:gdLst>
                <a:gd name="T0" fmla="*/ 216 w 360"/>
                <a:gd name="T1" fmla="*/ 0 h 180"/>
                <a:gd name="T2" fmla="*/ 228 w 360"/>
                <a:gd name="T3" fmla="*/ 0 h 180"/>
                <a:gd name="T4" fmla="*/ 168 w 360"/>
                <a:gd name="T5" fmla="*/ 24 h 180"/>
                <a:gd name="T6" fmla="*/ 120 w 360"/>
                <a:gd name="T7" fmla="*/ 36 h 180"/>
                <a:gd name="T8" fmla="*/ 84 w 360"/>
                <a:gd name="T9" fmla="*/ 48 h 180"/>
                <a:gd name="T10" fmla="*/ 48 w 360"/>
                <a:gd name="T11" fmla="*/ 60 h 180"/>
                <a:gd name="T12" fmla="*/ 24 w 360"/>
                <a:gd name="T13" fmla="*/ 72 h 180"/>
                <a:gd name="T14" fmla="*/ 12 w 360"/>
                <a:gd name="T15" fmla="*/ 72 h 180"/>
                <a:gd name="T16" fmla="*/ 0 w 360"/>
                <a:gd name="T17" fmla="*/ 72 h 180"/>
                <a:gd name="T18" fmla="*/ 0 w 360"/>
                <a:gd name="T19" fmla="*/ 72 h 180"/>
                <a:gd name="T20" fmla="*/ 84 w 360"/>
                <a:gd name="T21" fmla="*/ 180 h 180"/>
                <a:gd name="T22" fmla="*/ 84 w 360"/>
                <a:gd name="T23" fmla="*/ 180 h 180"/>
                <a:gd name="T24" fmla="*/ 108 w 360"/>
                <a:gd name="T25" fmla="*/ 168 h 180"/>
                <a:gd name="T26" fmla="*/ 132 w 360"/>
                <a:gd name="T27" fmla="*/ 168 h 180"/>
                <a:gd name="T28" fmla="*/ 156 w 360"/>
                <a:gd name="T29" fmla="*/ 156 h 180"/>
                <a:gd name="T30" fmla="*/ 192 w 360"/>
                <a:gd name="T31" fmla="*/ 144 h 180"/>
                <a:gd name="T32" fmla="*/ 240 w 360"/>
                <a:gd name="T33" fmla="*/ 132 h 180"/>
                <a:gd name="T34" fmla="*/ 288 w 360"/>
                <a:gd name="T35" fmla="*/ 108 h 180"/>
                <a:gd name="T36" fmla="*/ 348 w 360"/>
                <a:gd name="T37" fmla="*/ 84 h 180"/>
                <a:gd name="T38" fmla="*/ 360 w 360"/>
                <a:gd name="T39" fmla="*/ 84 h 180"/>
                <a:gd name="T40" fmla="*/ 216 w 360"/>
                <a:gd name="T41" fmla="*/ 0 h 180"/>
                <a:gd name="T42" fmla="*/ 216 w 360"/>
                <a:gd name="T43" fmla="*/ 0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60"/>
                <a:gd name="T67" fmla="*/ 0 h 180"/>
                <a:gd name="T68" fmla="*/ 360 w 360"/>
                <a:gd name="T69" fmla="*/ 180 h 18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60" h="180">
                  <a:moveTo>
                    <a:pt x="216" y="0"/>
                  </a:moveTo>
                  <a:lnTo>
                    <a:pt x="228" y="0"/>
                  </a:lnTo>
                  <a:lnTo>
                    <a:pt x="168" y="24"/>
                  </a:lnTo>
                  <a:lnTo>
                    <a:pt x="120" y="36"/>
                  </a:lnTo>
                  <a:lnTo>
                    <a:pt x="84" y="48"/>
                  </a:lnTo>
                  <a:lnTo>
                    <a:pt x="48" y="60"/>
                  </a:lnTo>
                  <a:lnTo>
                    <a:pt x="24" y="72"/>
                  </a:lnTo>
                  <a:lnTo>
                    <a:pt x="12" y="72"/>
                  </a:lnTo>
                  <a:lnTo>
                    <a:pt x="0" y="72"/>
                  </a:lnTo>
                  <a:lnTo>
                    <a:pt x="84" y="180"/>
                  </a:lnTo>
                  <a:lnTo>
                    <a:pt x="108" y="168"/>
                  </a:lnTo>
                  <a:lnTo>
                    <a:pt x="132" y="168"/>
                  </a:lnTo>
                  <a:lnTo>
                    <a:pt x="156" y="156"/>
                  </a:lnTo>
                  <a:lnTo>
                    <a:pt x="192" y="144"/>
                  </a:lnTo>
                  <a:lnTo>
                    <a:pt x="240" y="132"/>
                  </a:lnTo>
                  <a:lnTo>
                    <a:pt x="288" y="108"/>
                  </a:lnTo>
                  <a:lnTo>
                    <a:pt x="348" y="84"/>
                  </a:lnTo>
                  <a:lnTo>
                    <a:pt x="360" y="84"/>
                  </a:lnTo>
                  <a:lnTo>
                    <a:pt x="2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58" name="Freeform 60"/>
            <p:cNvSpPr>
              <a:spLocks/>
            </p:cNvSpPr>
            <p:nvPr/>
          </p:nvSpPr>
          <p:spPr bwMode="auto">
            <a:xfrm>
              <a:off x="5051" y="1742"/>
              <a:ext cx="313" cy="157"/>
            </a:xfrm>
            <a:custGeom>
              <a:avLst/>
              <a:gdLst>
                <a:gd name="T0" fmla="*/ 217 w 313"/>
                <a:gd name="T1" fmla="*/ 0 h 157"/>
                <a:gd name="T2" fmla="*/ 181 w 313"/>
                <a:gd name="T3" fmla="*/ 12 h 157"/>
                <a:gd name="T4" fmla="*/ 181 w 313"/>
                <a:gd name="T5" fmla="*/ 12 h 157"/>
                <a:gd name="T6" fmla="*/ 181 w 313"/>
                <a:gd name="T7" fmla="*/ 12 h 157"/>
                <a:gd name="T8" fmla="*/ 156 w 313"/>
                <a:gd name="T9" fmla="*/ 12 h 157"/>
                <a:gd name="T10" fmla="*/ 120 w 313"/>
                <a:gd name="T11" fmla="*/ 24 h 157"/>
                <a:gd name="T12" fmla="*/ 96 w 313"/>
                <a:gd name="T13" fmla="*/ 36 h 157"/>
                <a:gd name="T14" fmla="*/ 60 w 313"/>
                <a:gd name="T15" fmla="*/ 49 h 157"/>
                <a:gd name="T16" fmla="*/ 0 w 313"/>
                <a:gd name="T17" fmla="*/ 73 h 157"/>
                <a:gd name="T18" fmla="*/ 144 w 313"/>
                <a:gd name="T19" fmla="*/ 157 h 157"/>
                <a:gd name="T20" fmla="*/ 193 w 313"/>
                <a:gd name="T21" fmla="*/ 133 h 157"/>
                <a:gd name="T22" fmla="*/ 217 w 313"/>
                <a:gd name="T23" fmla="*/ 121 h 157"/>
                <a:gd name="T24" fmla="*/ 229 w 313"/>
                <a:gd name="T25" fmla="*/ 121 h 157"/>
                <a:gd name="T26" fmla="*/ 217 w 313"/>
                <a:gd name="T27" fmla="*/ 121 h 157"/>
                <a:gd name="T28" fmla="*/ 205 w 313"/>
                <a:gd name="T29" fmla="*/ 121 h 157"/>
                <a:gd name="T30" fmla="*/ 229 w 313"/>
                <a:gd name="T31" fmla="*/ 121 h 157"/>
                <a:gd name="T32" fmla="*/ 265 w 313"/>
                <a:gd name="T33" fmla="*/ 121 h 157"/>
                <a:gd name="T34" fmla="*/ 313 w 313"/>
                <a:gd name="T35" fmla="*/ 109 h 157"/>
                <a:gd name="T36" fmla="*/ 217 w 313"/>
                <a:gd name="T37" fmla="*/ 0 h 157"/>
                <a:gd name="T38" fmla="*/ 217 w 313"/>
                <a:gd name="T39" fmla="*/ 0 h 15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13"/>
                <a:gd name="T61" fmla="*/ 0 h 157"/>
                <a:gd name="T62" fmla="*/ 313 w 313"/>
                <a:gd name="T63" fmla="*/ 157 h 15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13" h="157">
                  <a:moveTo>
                    <a:pt x="217" y="0"/>
                  </a:moveTo>
                  <a:lnTo>
                    <a:pt x="181" y="12"/>
                  </a:lnTo>
                  <a:lnTo>
                    <a:pt x="156" y="12"/>
                  </a:lnTo>
                  <a:lnTo>
                    <a:pt x="120" y="24"/>
                  </a:lnTo>
                  <a:lnTo>
                    <a:pt x="96" y="36"/>
                  </a:lnTo>
                  <a:lnTo>
                    <a:pt x="60" y="49"/>
                  </a:lnTo>
                  <a:lnTo>
                    <a:pt x="0" y="73"/>
                  </a:lnTo>
                  <a:lnTo>
                    <a:pt x="144" y="157"/>
                  </a:lnTo>
                  <a:lnTo>
                    <a:pt x="193" y="133"/>
                  </a:lnTo>
                  <a:lnTo>
                    <a:pt x="217" y="121"/>
                  </a:lnTo>
                  <a:lnTo>
                    <a:pt x="229" y="121"/>
                  </a:lnTo>
                  <a:lnTo>
                    <a:pt x="217" y="121"/>
                  </a:lnTo>
                  <a:lnTo>
                    <a:pt x="205" y="121"/>
                  </a:lnTo>
                  <a:lnTo>
                    <a:pt x="229" y="121"/>
                  </a:lnTo>
                  <a:lnTo>
                    <a:pt x="265" y="121"/>
                  </a:lnTo>
                  <a:lnTo>
                    <a:pt x="313" y="109"/>
                  </a:lnTo>
                  <a:lnTo>
                    <a:pt x="2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59" name="Freeform 61"/>
            <p:cNvSpPr>
              <a:spLocks/>
            </p:cNvSpPr>
            <p:nvPr/>
          </p:nvSpPr>
          <p:spPr bwMode="auto">
            <a:xfrm>
              <a:off x="5268" y="1742"/>
              <a:ext cx="144" cy="109"/>
            </a:xfrm>
            <a:custGeom>
              <a:avLst/>
              <a:gdLst>
                <a:gd name="T0" fmla="*/ 96 w 144"/>
                <a:gd name="T1" fmla="*/ 109 h 109"/>
                <a:gd name="T2" fmla="*/ 132 w 144"/>
                <a:gd name="T3" fmla="*/ 97 h 109"/>
                <a:gd name="T4" fmla="*/ 144 w 144"/>
                <a:gd name="T5" fmla="*/ 73 h 109"/>
                <a:gd name="T6" fmla="*/ 144 w 144"/>
                <a:gd name="T7" fmla="*/ 49 h 109"/>
                <a:gd name="T8" fmla="*/ 132 w 144"/>
                <a:gd name="T9" fmla="*/ 36 h 109"/>
                <a:gd name="T10" fmla="*/ 120 w 144"/>
                <a:gd name="T11" fmla="*/ 12 h 109"/>
                <a:gd name="T12" fmla="*/ 84 w 144"/>
                <a:gd name="T13" fmla="*/ 0 h 109"/>
                <a:gd name="T14" fmla="*/ 48 w 144"/>
                <a:gd name="T15" fmla="*/ 0 h 109"/>
                <a:gd name="T16" fmla="*/ 0 w 144"/>
                <a:gd name="T17" fmla="*/ 0 h 109"/>
                <a:gd name="T18" fmla="*/ 96 w 144"/>
                <a:gd name="T19" fmla="*/ 109 h 109"/>
                <a:gd name="T20" fmla="*/ 96 w 144"/>
                <a:gd name="T21" fmla="*/ 109 h 1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4"/>
                <a:gd name="T34" fmla="*/ 0 h 109"/>
                <a:gd name="T35" fmla="*/ 144 w 144"/>
                <a:gd name="T36" fmla="*/ 109 h 1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4" h="109">
                  <a:moveTo>
                    <a:pt x="96" y="109"/>
                  </a:moveTo>
                  <a:lnTo>
                    <a:pt x="132" y="97"/>
                  </a:lnTo>
                  <a:lnTo>
                    <a:pt x="144" y="73"/>
                  </a:lnTo>
                  <a:lnTo>
                    <a:pt x="144" y="49"/>
                  </a:lnTo>
                  <a:lnTo>
                    <a:pt x="132" y="36"/>
                  </a:lnTo>
                  <a:lnTo>
                    <a:pt x="120" y="12"/>
                  </a:lnTo>
                  <a:lnTo>
                    <a:pt x="84" y="0"/>
                  </a:lnTo>
                  <a:lnTo>
                    <a:pt x="48" y="0"/>
                  </a:lnTo>
                  <a:lnTo>
                    <a:pt x="0" y="0"/>
                  </a:lnTo>
                  <a:lnTo>
                    <a:pt x="96" y="1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60" name="Freeform 62"/>
            <p:cNvSpPr>
              <a:spLocks/>
            </p:cNvSpPr>
            <p:nvPr/>
          </p:nvSpPr>
          <p:spPr bwMode="auto">
            <a:xfrm>
              <a:off x="252" y="2502"/>
              <a:ext cx="205" cy="120"/>
            </a:xfrm>
            <a:custGeom>
              <a:avLst/>
              <a:gdLst>
                <a:gd name="T0" fmla="*/ 205 w 205"/>
                <a:gd name="T1" fmla="*/ 36 h 120"/>
                <a:gd name="T2" fmla="*/ 120 w 205"/>
                <a:gd name="T3" fmla="*/ 0 h 120"/>
                <a:gd name="T4" fmla="*/ 0 w 205"/>
                <a:gd name="T5" fmla="*/ 96 h 120"/>
                <a:gd name="T6" fmla="*/ 84 w 205"/>
                <a:gd name="T7" fmla="*/ 120 h 120"/>
                <a:gd name="T8" fmla="*/ 205 w 205"/>
                <a:gd name="T9" fmla="*/ 36 h 120"/>
                <a:gd name="T10" fmla="*/ 205 w 205"/>
                <a:gd name="T11" fmla="*/ 36 h 120"/>
                <a:gd name="T12" fmla="*/ 0 60000 65536"/>
                <a:gd name="T13" fmla="*/ 0 60000 65536"/>
                <a:gd name="T14" fmla="*/ 0 60000 65536"/>
                <a:gd name="T15" fmla="*/ 0 60000 65536"/>
                <a:gd name="T16" fmla="*/ 0 60000 65536"/>
                <a:gd name="T17" fmla="*/ 0 60000 65536"/>
                <a:gd name="T18" fmla="*/ 0 w 205"/>
                <a:gd name="T19" fmla="*/ 0 h 120"/>
                <a:gd name="T20" fmla="*/ 205 w 205"/>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205" h="120">
                  <a:moveTo>
                    <a:pt x="205" y="36"/>
                  </a:moveTo>
                  <a:lnTo>
                    <a:pt x="120" y="0"/>
                  </a:lnTo>
                  <a:lnTo>
                    <a:pt x="0" y="96"/>
                  </a:lnTo>
                  <a:lnTo>
                    <a:pt x="84" y="120"/>
                  </a:lnTo>
                  <a:lnTo>
                    <a:pt x="205" y="36"/>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61" name="Freeform 63"/>
            <p:cNvSpPr>
              <a:spLocks/>
            </p:cNvSpPr>
            <p:nvPr/>
          </p:nvSpPr>
          <p:spPr bwMode="auto">
            <a:xfrm>
              <a:off x="336" y="2526"/>
              <a:ext cx="541" cy="253"/>
            </a:xfrm>
            <a:custGeom>
              <a:avLst/>
              <a:gdLst>
                <a:gd name="T0" fmla="*/ 541 w 541"/>
                <a:gd name="T1" fmla="*/ 156 h 253"/>
                <a:gd name="T2" fmla="*/ 541 w 541"/>
                <a:gd name="T3" fmla="*/ 156 h 253"/>
                <a:gd name="T4" fmla="*/ 517 w 541"/>
                <a:gd name="T5" fmla="*/ 144 h 253"/>
                <a:gd name="T6" fmla="*/ 493 w 541"/>
                <a:gd name="T7" fmla="*/ 144 h 253"/>
                <a:gd name="T8" fmla="*/ 469 w 541"/>
                <a:gd name="T9" fmla="*/ 132 h 253"/>
                <a:gd name="T10" fmla="*/ 433 w 541"/>
                <a:gd name="T11" fmla="*/ 120 h 253"/>
                <a:gd name="T12" fmla="*/ 397 w 541"/>
                <a:gd name="T13" fmla="*/ 108 h 253"/>
                <a:gd name="T14" fmla="*/ 361 w 541"/>
                <a:gd name="T15" fmla="*/ 96 h 253"/>
                <a:gd name="T16" fmla="*/ 325 w 541"/>
                <a:gd name="T17" fmla="*/ 84 h 253"/>
                <a:gd name="T18" fmla="*/ 289 w 541"/>
                <a:gd name="T19" fmla="*/ 72 h 253"/>
                <a:gd name="T20" fmla="*/ 253 w 541"/>
                <a:gd name="T21" fmla="*/ 60 h 253"/>
                <a:gd name="T22" fmla="*/ 217 w 541"/>
                <a:gd name="T23" fmla="*/ 48 h 253"/>
                <a:gd name="T24" fmla="*/ 193 w 541"/>
                <a:gd name="T25" fmla="*/ 36 h 253"/>
                <a:gd name="T26" fmla="*/ 169 w 541"/>
                <a:gd name="T27" fmla="*/ 24 h 253"/>
                <a:gd name="T28" fmla="*/ 145 w 541"/>
                <a:gd name="T29" fmla="*/ 12 h 253"/>
                <a:gd name="T30" fmla="*/ 133 w 541"/>
                <a:gd name="T31" fmla="*/ 12 h 253"/>
                <a:gd name="T32" fmla="*/ 121 w 541"/>
                <a:gd name="T33" fmla="*/ 0 h 253"/>
                <a:gd name="T34" fmla="*/ 121 w 541"/>
                <a:gd name="T35" fmla="*/ 12 h 253"/>
                <a:gd name="T36" fmla="*/ 0 w 541"/>
                <a:gd name="T37" fmla="*/ 96 h 253"/>
                <a:gd name="T38" fmla="*/ 12 w 541"/>
                <a:gd name="T39" fmla="*/ 96 h 253"/>
                <a:gd name="T40" fmla="*/ 12 w 541"/>
                <a:gd name="T41" fmla="*/ 108 h 253"/>
                <a:gd name="T42" fmla="*/ 24 w 541"/>
                <a:gd name="T43" fmla="*/ 108 h 253"/>
                <a:gd name="T44" fmla="*/ 48 w 541"/>
                <a:gd name="T45" fmla="*/ 120 h 253"/>
                <a:gd name="T46" fmla="*/ 72 w 541"/>
                <a:gd name="T47" fmla="*/ 132 h 253"/>
                <a:gd name="T48" fmla="*/ 108 w 541"/>
                <a:gd name="T49" fmla="*/ 132 h 253"/>
                <a:gd name="T50" fmla="*/ 133 w 541"/>
                <a:gd name="T51" fmla="*/ 144 h 253"/>
                <a:gd name="T52" fmla="*/ 169 w 541"/>
                <a:gd name="T53" fmla="*/ 156 h 253"/>
                <a:gd name="T54" fmla="*/ 205 w 541"/>
                <a:gd name="T55" fmla="*/ 168 h 253"/>
                <a:gd name="T56" fmla="*/ 241 w 541"/>
                <a:gd name="T57" fmla="*/ 180 h 253"/>
                <a:gd name="T58" fmla="*/ 277 w 541"/>
                <a:gd name="T59" fmla="*/ 204 h 253"/>
                <a:gd name="T60" fmla="*/ 313 w 541"/>
                <a:gd name="T61" fmla="*/ 217 h 253"/>
                <a:gd name="T62" fmla="*/ 349 w 541"/>
                <a:gd name="T63" fmla="*/ 217 h 253"/>
                <a:gd name="T64" fmla="*/ 385 w 541"/>
                <a:gd name="T65" fmla="*/ 241 h 253"/>
                <a:gd name="T66" fmla="*/ 421 w 541"/>
                <a:gd name="T67" fmla="*/ 241 h 253"/>
                <a:gd name="T68" fmla="*/ 445 w 541"/>
                <a:gd name="T69" fmla="*/ 253 h 253"/>
                <a:gd name="T70" fmla="*/ 541 w 541"/>
                <a:gd name="T71" fmla="*/ 156 h 253"/>
                <a:gd name="T72" fmla="*/ 541 w 541"/>
                <a:gd name="T73" fmla="*/ 156 h 25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41"/>
                <a:gd name="T112" fmla="*/ 0 h 253"/>
                <a:gd name="T113" fmla="*/ 541 w 541"/>
                <a:gd name="T114" fmla="*/ 253 h 25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41" h="253">
                  <a:moveTo>
                    <a:pt x="541" y="156"/>
                  </a:moveTo>
                  <a:lnTo>
                    <a:pt x="541" y="156"/>
                  </a:lnTo>
                  <a:lnTo>
                    <a:pt x="517" y="144"/>
                  </a:lnTo>
                  <a:lnTo>
                    <a:pt x="493" y="144"/>
                  </a:lnTo>
                  <a:lnTo>
                    <a:pt x="469" y="132"/>
                  </a:lnTo>
                  <a:lnTo>
                    <a:pt x="433" y="120"/>
                  </a:lnTo>
                  <a:lnTo>
                    <a:pt x="397" y="108"/>
                  </a:lnTo>
                  <a:lnTo>
                    <a:pt x="361" y="96"/>
                  </a:lnTo>
                  <a:lnTo>
                    <a:pt x="325" y="84"/>
                  </a:lnTo>
                  <a:lnTo>
                    <a:pt x="289" y="72"/>
                  </a:lnTo>
                  <a:lnTo>
                    <a:pt x="253" y="60"/>
                  </a:lnTo>
                  <a:lnTo>
                    <a:pt x="217" y="48"/>
                  </a:lnTo>
                  <a:lnTo>
                    <a:pt x="193" y="36"/>
                  </a:lnTo>
                  <a:lnTo>
                    <a:pt x="169" y="24"/>
                  </a:lnTo>
                  <a:lnTo>
                    <a:pt x="145" y="12"/>
                  </a:lnTo>
                  <a:lnTo>
                    <a:pt x="133" y="12"/>
                  </a:lnTo>
                  <a:lnTo>
                    <a:pt x="121" y="0"/>
                  </a:lnTo>
                  <a:lnTo>
                    <a:pt x="121" y="12"/>
                  </a:lnTo>
                  <a:lnTo>
                    <a:pt x="0" y="96"/>
                  </a:lnTo>
                  <a:lnTo>
                    <a:pt x="12" y="96"/>
                  </a:lnTo>
                  <a:lnTo>
                    <a:pt x="12" y="108"/>
                  </a:lnTo>
                  <a:lnTo>
                    <a:pt x="24" y="108"/>
                  </a:lnTo>
                  <a:lnTo>
                    <a:pt x="48" y="120"/>
                  </a:lnTo>
                  <a:lnTo>
                    <a:pt x="72" y="132"/>
                  </a:lnTo>
                  <a:lnTo>
                    <a:pt x="108" y="132"/>
                  </a:lnTo>
                  <a:lnTo>
                    <a:pt x="133" y="144"/>
                  </a:lnTo>
                  <a:lnTo>
                    <a:pt x="169" y="156"/>
                  </a:lnTo>
                  <a:lnTo>
                    <a:pt x="205" y="168"/>
                  </a:lnTo>
                  <a:lnTo>
                    <a:pt x="241" y="180"/>
                  </a:lnTo>
                  <a:lnTo>
                    <a:pt x="277" y="204"/>
                  </a:lnTo>
                  <a:lnTo>
                    <a:pt x="313" y="217"/>
                  </a:lnTo>
                  <a:lnTo>
                    <a:pt x="349" y="217"/>
                  </a:lnTo>
                  <a:lnTo>
                    <a:pt x="385" y="241"/>
                  </a:lnTo>
                  <a:lnTo>
                    <a:pt x="421" y="241"/>
                  </a:lnTo>
                  <a:lnTo>
                    <a:pt x="445" y="253"/>
                  </a:lnTo>
                  <a:lnTo>
                    <a:pt x="541" y="156"/>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62" name="Freeform 64"/>
            <p:cNvSpPr>
              <a:spLocks/>
            </p:cNvSpPr>
            <p:nvPr/>
          </p:nvSpPr>
          <p:spPr bwMode="auto">
            <a:xfrm>
              <a:off x="781" y="2682"/>
              <a:ext cx="325" cy="169"/>
            </a:xfrm>
            <a:custGeom>
              <a:avLst/>
              <a:gdLst>
                <a:gd name="T0" fmla="*/ 325 w 325"/>
                <a:gd name="T1" fmla="*/ 61 h 169"/>
                <a:gd name="T2" fmla="*/ 301 w 325"/>
                <a:gd name="T3" fmla="*/ 61 h 169"/>
                <a:gd name="T4" fmla="*/ 289 w 325"/>
                <a:gd name="T5" fmla="*/ 48 h 169"/>
                <a:gd name="T6" fmla="*/ 265 w 325"/>
                <a:gd name="T7" fmla="*/ 48 h 169"/>
                <a:gd name="T8" fmla="*/ 241 w 325"/>
                <a:gd name="T9" fmla="*/ 36 h 169"/>
                <a:gd name="T10" fmla="*/ 217 w 325"/>
                <a:gd name="T11" fmla="*/ 36 h 169"/>
                <a:gd name="T12" fmla="*/ 181 w 325"/>
                <a:gd name="T13" fmla="*/ 24 h 169"/>
                <a:gd name="T14" fmla="*/ 145 w 325"/>
                <a:gd name="T15" fmla="*/ 12 h 169"/>
                <a:gd name="T16" fmla="*/ 96 w 325"/>
                <a:gd name="T17" fmla="*/ 0 h 169"/>
                <a:gd name="T18" fmla="*/ 0 w 325"/>
                <a:gd name="T19" fmla="*/ 97 h 169"/>
                <a:gd name="T20" fmla="*/ 36 w 325"/>
                <a:gd name="T21" fmla="*/ 109 h 169"/>
                <a:gd name="T22" fmla="*/ 84 w 325"/>
                <a:gd name="T23" fmla="*/ 121 h 169"/>
                <a:gd name="T24" fmla="*/ 109 w 325"/>
                <a:gd name="T25" fmla="*/ 133 h 169"/>
                <a:gd name="T26" fmla="*/ 145 w 325"/>
                <a:gd name="T27" fmla="*/ 145 h 169"/>
                <a:gd name="T28" fmla="*/ 169 w 325"/>
                <a:gd name="T29" fmla="*/ 145 h 169"/>
                <a:gd name="T30" fmla="*/ 205 w 325"/>
                <a:gd name="T31" fmla="*/ 157 h 169"/>
                <a:gd name="T32" fmla="*/ 241 w 325"/>
                <a:gd name="T33" fmla="*/ 169 h 169"/>
                <a:gd name="T34" fmla="*/ 289 w 325"/>
                <a:gd name="T35" fmla="*/ 169 h 169"/>
                <a:gd name="T36" fmla="*/ 325 w 325"/>
                <a:gd name="T37" fmla="*/ 61 h 169"/>
                <a:gd name="T38" fmla="*/ 325 w 325"/>
                <a:gd name="T39" fmla="*/ 61 h 1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25"/>
                <a:gd name="T61" fmla="*/ 0 h 169"/>
                <a:gd name="T62" fmla="*/ 325 w 325"/>
                <a:gd name="T63" fmla="*/ 169 h 1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25" h="169">
                  <a:moveTo>
                    <a:pt x="325" y="61"/>
                  </a:moveTo>
                  <a:lnTo>
                    <a:pt x="301" y="61"/>
                  </a:lnTo>
                  <a:lnTo>
                    <a:pt x="289" y="48"/>
                  </a:lnTo>
                  <a:lnTo>
                    <a:pt x="265" y="48"/>
                  </a:lnTo>
                  <a:lnTo>
                    <a:pt x="241" y="36"/>
                  </a:lnTo>
                  <a:lnTo>
                    <a:pt x="217" y="36"/>
                  </a:lnTo>
                  <a:lnTo>
                    <a:pt x="181" y="24"/>
                  </a:lnTo>
                  <a:lnTo>
                    <a:pt x="145" y="12"/>
                  </a:lnTo>
                  <a:lnTo>
                    <a:pt x="96" y="0"/>
                  </a:lnTo>
                  <a:lnTo>
                    <a:pt x="0" y="97"/>
                  </a:lnTo>
                  <a:lnTo>
                    <a:pt x="36" y="109"/>
                  </a:lnTo>
                  <a:lnTo>
                    <a:pt x="84" y="121"/>
                  </a:lnTo>
                  <a:lnTo>
                    <a:pt x="109" y="133"/>
                  </a:lnTo>
                  <a:lnTo>
                    <a:pt x="145" y="145"/>
                  </a:lnTo>
                  <a:lnTo>
                    <a:pt x="169" y="145"/>
                  </a:lnTo>
                  <a:lnTo>
                    <a:pt x="205" y="157"/>
                  </a:lnTo>
                  <a:lnTo>
                    <a:pt x="241" y="169"/>
                  </a:lnTo>
                  <a:lnTo>
                    <a:pt x="289" y="169"/>
                  </a:lnTo>
                  <a:lnTo>
                    <a:pt x="325" y="61"/>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63" name="Freeform 65"/>
            <p:cNvSpPr>
              <a:spLocks/>
            </p:cNvSpPr>
            <p:nvPr/>
          </p:nvSpPr>
          <p:spPr bwMode="auto">
            <a:xfrm>
              <a:off x="1070" y="2743"/>
              <a:ext cx="144" cy="120"/>
            </a:xfrm>
            <a:custGeom>
              <a:avLst/>
              <a:gdLst>
                <a:gd name="T0" fmla="*/ 0 w 144"/>
                <a:gd name="T1" fmla="*/ 108 h 120"/>
                <a:gd name="T2" fmla="*/ 96 w 144"/>
                <a:gd name="T3" fmla="*/ 120 h 120"/>
                <a:gd name="T4" fmla="*/ 144 w 144"/>
                <a:gd name="T5" fmla="*/ 12 h 120"/>
                <a:gd name="T6" fmla="*/ 36 w 144"/>
                <a:gd name="T7" fmla="*/ 0 h 120"/>
                <a:gd name="T8" fmla="*/ 0 w 144"/>
                <a:gd name="T9" fmla="*/ 108 h 120"/>
                <a:gd name="T10" fmla="*/ 0 w 144"/>
                <a:gd name="T11" fmla="*/ 108 h 120"/>
                <a:gd name="T12" fmla="*/ 0 60000 65536"/>
                <a:gd name="T13" fmla="*/ 0 60000 65536"/>
                <a:gd name="T14" fmla="*/ 0 60000 65536"/>
                <a:gd name="T15" fmla="*/ 0 60000 65536"/>
                <a:gd name="T16" fmla="*/ 0 60000 65536"/>
                <a:gd name="T17" fmla="*/ 0 60000 65536"/>
                <a:gd name="T18" fmla="*/ 0 w 144"/>
                <a:gd name="T19" fmla="*/ 0 h 120"/>
                <a:gd name="T20" fmla="*/ 144 w 144"/>
                <a:gd name="T21" fmla="*/ 120 h 120"/>
              </a:gdLst>
              <a:ahLst/>
              <a:cxnLst>
                <a:cxn ang="T12">
                  <a:pos x="T0" y="T1"/>
                </a:cxn>
                <a:cxn ang="T13">
                  <a:pos x="T2" y="T3"/>
                </a:cxn>
                <a:cxn ang="T14">
                  <a:pos x="T4" y="T5"/>
                </a:cxn>
                <a:cxn ang="T15">
                  <a:pos x="T6" y="T7"/>
                </a:cxn>
                <a:cxn ang="T16">
                  <a:pos x="T8" y="T9"/>
                </a:cxn>
                <a:cxn ang="T17">
                  <a:pos x="T10" y="T11"/>
                </a:cxn>
              </a:cxnLst>
              <a:rect l="T18" t="T19" r="T20" b="T21"/>
              <a:pathLst>
                <a:path w="144" h="120">
                  <a:moveTo>
                    <a:pt x="0" y="108"/>
                  </a:moveTo>
                  <a:lnTo>
                    <a:pt x="96" y="120"/>
                  </a:lnTo>
                  <a:lnTo>
                    <a:pt x="144" y="12"/>
                  </a:lnTo>
                  <a:lnTo>
                    <a:pt x="36" y="0"/>
                  </a:lnTo>
                  <a:lnTo>
                    <a:pt x="0" y="108"/>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64" name="Freeform 66"/>
            <p:cNvSpPr>
              <a:spLocks/>
            </p:cNvSpPr>
            <p:nvPr/>
          </p:nvSpPr>
          <p:spPr bwMode="auto">
            <a:xfrm>
              <a:off x="408" y="2947"/>
              <a:ext cx="217" cy="121"/>
            </a:xfrm>
            <a:custGeom>
              <a:avLst/>
              <a:gdLst>
                <a:gd name="T0" fmla="*/ 97 w 217"/>
                <a:gd name="T1" fmla="*/ 0 h 121"/>
                <a:gd name="T2" fmla="*/ 0 w 217"/>
                <a:gd name="T3" fmla="*/ 37 h 121"/>
                <a:gd name="T4" fmla="*/ 133 w 217"/>
                <a:gd name="T5" fmla="*/ 121 h 121"/>
                <a:gd name="T6" fmla="*/ 217 w 217"/>
                <a:gd name="T7" fmla="*/ 97 h 121"/>
                <a:gd name="T8" fmla="*/ 97 w 217"/>
                <a:gd name="T9" fmla="*/ 0 h 121"/>
                <a:gd name="T10" fmla="*/ 97 w 217"/>
                <a:gd name="T11" fmla="*/ 0 h 121"/>
                <a:gd name="T12" fmla="*/ 0 60000 65536"/>
                <a:gd name="T13" fmla="*/ 0 60000 65536"/>
                <a:gd name="T14" fmla="*/ 0 60000 65536"/>
                <a:gd name="T15" fmla="*/ 0 60000 65536"/>
                <a:gd name="T16" fmla="*/ 0 60000 65536"/>
                <a:gd name="T17" fmla="*/ 0 60000 65536"/>
                <a:gd name="T18" fmla="*/ 0 w 217"/>
                <a:gd name="T19" fmla="*/ 0 h 121"/>
                <a:gd name="T20" fmla="*/ 217 w 217"/>
                <a:gd name="T21" fmla="*/ 121 h 121"/>
              </a:gdLst>
              <a:ahLst/>
              <a:cxnLst>
                <a:cxn ang="T12">
                  <a:pos x="T0" y="T1"/>
                </a:cxn>
                <a:cxn ang="T13">
                  <a:pos x="T2" y="T3"/>
                </a:cxn>
                <a:cxn ang="T14">
                  <a:pos x="T4" y="T5"/>
                </a:cxn>
                <a:cxn ang="T15">
                  <a:pos x="T6" y="T7"/>
                </a:cxn>
                <a:cxn ang="T16">
                  <a:pos x="T8" y="T9"/>
                </a:cxn>
                <a:cxn ang="T17">
                  <a:pos x="T10" y="T11"/>
                </a:cxn>
              </a:cxnLst>
              <a:rect l="T18" t="T19" r="T20" b="T21"/>
              <a:pathLst>
                <a:path w="217" h="121">
                  <a:moveTo>
                    <a:pt x="97" y="0"/>
                  </a:moveTo>
                  <a:lnTo>
                    <a:pt x="0" y="37"/>
                  </a:lnTo>
                  <a:lnTo>
                    <a:pt x="133" y="121"/>
                  </a:lnTo>
                  <a:lnTo>
                    <a:pt x="217" y="97"/>
                  </a:lnTo>
                  <a:lnTo>
                    <a:pt x="9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65" name="Freeform 67"/>
            <p:cNvSpPr>
              <a:spLocks/>
            </p:cNvSpPr>
            <p:nvPr/>
          </p:nvSpPr>
          <p:spPr bwMode="auto">
            <a:xfrm>
              <a:off x="505" y="2791"/>
              <a:ext cx="541" cy="253"/>
            </a:xfrm>
            <a:custGeom>
              <a:avLst/>
              <a:gdLst>
                <a:gd name="T0" fmla="*/ 445 w 541"/>
                <a:gd name="T1" fmla="*/ 0 h 253"/>
                <a:gd name="T2" fmla="*/ 433 w 541"/>
                <a:gd name="T3" fmla="*/ 0 h 253"/>
                <a:gd name="T4" fmla="*/ 409 w 541"/>
                <a:gd name="T5" fmla="*/ 12 h 253"/>
                <a:gd name="T6" fmla="*/ 385 w 541"/>
                <a:gd name="T7" fmla="*/ 24 h 253"/>
                <a:gd name="T8" fmla="*/ 348 w 541"/>
                <a:gd name="T9" fmla="*/ 36 h 253"/>
                <a:gd name="T10" fmla="*/ 312 w 541"/>
                <a:gd name="T11" fmla="*/ 48 h 253"/>
                <a:gd name="T12" fmla="*/ 276 w 541"/>
                <a:gd name="T13" fmla="*/ 60 h 253"/>
                <a:gd name="T14" fmla="*/ 240 w 541"/>
                <a:gd name="T15" fmla="*/ 72 h 253"/>
                <a:gd name="T16" fmla="*/ 204 w 541"/>
                <a:gd name="T17" fmla="*/ 84 h 253"/>
                <a:gd name="T18" fmla="*/ 168 w 541"/>
                <a:gd name="T19" fmla="*/ 96 h 253"/>
                <a:gd name="T20" fmla="*/ 132 w 541"/>
                <a:gd name="T21" fmla="*/ 108 h 253"/>
                <a:gd name="T22" fmla="*/ 96 w 541"/>
                <a:gd name="T23" fmla="*/ 120 h 253"/>
                <a:gd name="T24" fmla="*/ 72 w 541"/>
                <a:gd name="T25" fmla="*/ 132 h 253"/>
                <a:gd name="T26" fmla="*/ 48 w 541"/>
                <a:gd name="T27" fmla="*/ 144 h 253"/>
                <a:gd name="T28" fmla="*/ 24 w 541"/>
                <a:gd name="T29" fmla="*/ 144 h 253"/>
                <a:gd name="T30" fmla="*/ 12 w 541"/>
                <a:gd name="T31" fmla="*/ 156 h 253"/>
                <a:gd name="T32" fmla="*/ 0 w 541"/>
                <a:gd name="T33" fmla="*/ 156 h 253"/>
                <a:gd name="T34" fmla="*/ 0 w 541"/>
                <a:gd name="T35" fmla="*/ 156 h 253"/>
                <a:gd name="T36" fmla="*/ 120 w 541"/>
                <a:gd name="T37" fmla="*/ 253 h 253"/>
                <a:gd name="T38" fmla="*/ 120 w 541"/>
                <a:gd name="T39" fmla="*/ 253 h 253"/>
                <a:gd name="T40" fmla="*/ 132 w 541"/>
                <a:gd name="T41" fmla="*/ 241 h 253"/>
                <a:gd name="T42" fmla="*/ 144 w 541"/>
                <a:gd name="T43" fmla="*/ 241 h 253"/>
                <a:gd name="T44" fmla="*/ 168 w 541"/>
                <a:gd name="T45" fmla="*/ 229 h 253"/>
                <a:gd name="T46" fmla="*/ 192 w 541"/>
                <a:gd name="T47" fmla="*/ 229 h 253"/>
                <a:gd name="T48" fmla="*/ 216 w 541"/>
                <a:gd name="T49" fmla="*/ 217 h 253"/>
                <a:gd name="T50" fmla="*/ 252 w 541"/>
                <a:gd name="T51" fmla="*/ 205 h 253"/>
                <a:gd name="T52" fmla="*/ 288 w 541"/>
                <a:gd name="T53" fmla="*/ 193 h 253"/>
                <a:gd name="T54" fmla="*/ 312 w 541"/>
                <a:gd name="T55" fmla="*/ 181 h 253"/>
                <a:gd name="T56" fmla="*/ 348 w 541"/>
                <a:gd name="T57" fmla="*/ 168 h 253"/>
                <a:gd name="T58" fmla="*/ 385 w 541"/>
                <a:gd name="T59" fmla="*/ 156 h 253"/>
                <a:gd name="T60" fmla="*/ 421 w 541"/>
                <a:gd name="T61" fmla="*/ 144 h 253"/>
                <a:gd name="T62" fmla="*/ 457 w 541"/>
                <a:gd name="T63" fmla="*/ 132 h 253"/>
                <a:gd name="T64" fmla="*/ 481 w 541"/>
                <a:gd name="T65" fmla="*/ 120 h 253"/>
                <a:gd name="T66" fmla="*/ 517 w 541"/>
                <a:gd name="T67" fmla="*/ 108 h 253"/>
                <a:gd name="T68" fmla="*/ 541 w 541"/>
                <a:gd name="T69" fmla="*/ 108 h 253"/>
                <a:gd name="T70" fmla="*/ 541 w 541"/>
                <a:gd name="T71" fmla="*/ 108 h 253"/>
                <a:gd name="T72" fmla="*/ 445 w 541"/>
                <a:gd name="T73" fmla="*/ 0 h 253"/>
                <a:gd name="T74" fmla="*/ 445 w 541"/>
                <a:gd name="T75" fmla="*/ 0 h 25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41"/>
                <a:gd name="T115" fmla="*/ 0 h 253"/>
                <a:gd name="T116" fmla="*/ 541 w 541"/>
                <a:gd name="T117" fmla="*/ 253 h 25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41" h="253">
                  <a:moveTo>
                    <a:pt x="445" y="0"/>
                  </a:moveTo>
                  <a:lnTo>
                    <a:pt x="433" y="0"/>
                  </a:lnTo>
                  <a:lnTo>
                    <a:pt x="409" y="12"/>
                  </a:lnTo>
                  <a:lnTo>
                    <a:pt x="385" y="24"/>
                  </a:lnTo>
                  <a:lnTo>
                    <a:pt x="348" y="36"/>
                  </a:lnTo>
                  <a:lnTo>
                    <a:pt x="312" y="48"/>
                  </a:lnTo>
                  <a:lnTo>
                    <a:pt x="276" y="60"/>
                  </a:lnTo>
                  <a:lnTo>
                    <a:pt x="240" y="72"/>
                  </a:lnTo>
                  <a:lnTo>
                    <a:pt x="204" y="84"/>
                  </a:lnTo>
                  <a:lnTo>
                    <a:pt x="168" y="96"/>
                  </a:lnTo>
                  <a:lnTo>
                    <a:pt x="132" y="108"/>
                  </a:lnTo>
                  <a:lnTo>
                    <a:pt x="96" y="120"/>
                  </a:lnTo>
                  <a:lnTo>
                    <a:pt x="72" y="132"/>
                  </a:lnTo>
                  <a:lnTo>
                    <a:pt x="48" y="144"/>
                  </a:lnTo>
                  <a:lnTo>
                    <a:pt x="24" y="144"/>
                  </a:lnTo>
                  <a:lnTo>
                    <a:pt x="12" y="156"/>
                  </a:lnTo>
                  <a:lnTo>
                    <a:pt x="0" y="156"/>
                  </a:lnTo>
                  <a:lnTo>
                    <a:pt x="120" y="253"/>
                  </a:lnTo>
                  <a:lnTo>
                    <a:pt x="132" y="241"/>
                  </a:lnTo>
                  <a:lnTo>
                    <a:pt x="144" y="241"/>
                  </a:lnTo>
                  <a:lnTo>
                    <a:pt x="168" y="229"/>
                  </a:lnTo>
                  <a:lnTo>
                    <a:pt x="192" y="229"/>
                  </a:lnTo>
                  <a:lnTo>
                    <a:pt x="216" y="217"/>
                  </a:lnTo>
                  <a:lnTo>
                    <a:pt x="252" y="205"/>
                  </a:lnTo>
                  <a:lnTo>
                    <a:pt x="288" y="193"/>
                  </a:lnTo>
                  <a:lnTo>
                    <a:pt x="312" y="181"/>
                  </a:lnTo>
                  <a:lnTo>
                    <a:pt x="348" y="168"/>
                  </a:lnTo>
                  <a:lnTo>
                    <a:pt x="385" y="156"/>
                  </a:lnTo>
                  <a:lnTo>
                    <a:pt x="421" y="144"/>
                  </a:lnTo>
                  <a:lnTo>
                    <a:pt x="457" y="132"/>
                  </a:lnTo>
                  <a:lnTo>
                    <a:pt x="481" y="120"/>
                  </a:lnTo>
                  <a:lnTo>
                    <a:pt x="517" y="108"/>
                  </a:lnTo>
                  <a:lnTo>
                    <a:pt x="541" y="108"/>
                  </a:lnTo>
                  <a:lnTo>
                    <a:pt x="44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66" name="Freeform 68"/>
            <p:cNvSpPr>
              <a:spLocks/>
            </p:cNvSpPr>
            <p:nvPr/>
          </p:nvSpPr>
          <p:spPr bwMode="auto">
            <a:xfrm>
              <a:off x="950" y="2718"/>
              <a:ext cx="385" cy="181"/>
            </a:xfrm>
            <a:custGeom>
              <a:avLst/>
              <a:gdLst>
                <a:gd name="T0" fmla="*/ 336 w 385"/>
                <a:gd name="T1" fmla="*/ 0 h 181"/>
                <a:gd name="T2" fmla="*/ 324 w 385"/>
                <a:gd name="T3" fmla="*/ 0 h 181"/>
                <a:gd name="T4" fmla="*/ 300 w 385"/>
                <a:gd name="T5" fmla="*/ 12 h 181"/>
                <a:gd name="T6" fmla="*/ 288 w 385"/>
                <a:gd name="T7" fmla="*/ 12 h 181"/>
                <a:gd name="T8" fmla="*/ 264 w 385"/>
                <a:gd name="T9" fmla="*/ 12 h 181"/>
                <a:gd name="T10" fmla="*/ 240 w 385"/>
                <a:gd name="T11" fmla="*/ 12 h 181"/>
                <a:gd name="T12" fmla="*/ 228 w 385"/>
                <a:gd name="T13" fmla="*/ 25 h 181"/>
                <a:gd name="T14" fmla="*/ 204 w 385"/>
                <a:gd name="T15" fmla="*/ 25 h 181"/>
                <a:gd name="T16" fmla="*/ 180 w 385"/>
                <a:gd name="T17" fmla="*/ 25 h 181"/>
                <a:gd name="T18" fmla="*/ 156 w 385"/>
                <a:gd name="T19" fmla="*/ 37 h 181"/>
                <a:gd name="T20" fmla="*/ 132 w 385"/>
                <a:gd name="T21" fmla="*/ 37 h 181"/>
                <a:gd name="T22" fmla="*/ 120 w 385"/>
                <a:gd name="T23" fmla="*/ 49 h 181"/>
                <a:gd name="T24" fmla="*/ 96 w 385"/>
                <a:gd name="T25" fmla="*/ 49 h 181"/>
                <a:gd name="T26" fmla="*/ 60 w 385"/>
                <a:gd name="T27" fmla="*/ 61 h 181"/>
                <a:gd name="T28" fmla="*/ 36 w 385"/>
                <a:gd name="T29" fmla="*/ 61 h 181"/>
                <a:gd name="T30" fmla="*/ 24 w 385"/>
                <a:gd name="T31" fmla="*/ 73 h 181"/>
                <a:gd name="T32" fmla="*/ 0 w 385"/>
                <a:gd name="T33" fmla="*/ 73 h 181"/>
                <a:gd name="T34" fmla="*/ 96 w 385"/>
                <a:gd name="T35" fmla="*/ 181 h 181"/>
                <a:gd name="T36" fmla="*/ 120 w 385"/>
                <a:gd name="T37" fmla="*/ 169 h 181"/>
                <a:gd name="T38" fmla="*/ 144 w 385"/>
                <a:gd name="T39" fmla="*/ 157 h 181"/>
                <a:gd name="T40" fmla="*/ 156 w 385"/>
                <a:gd name="T41" fmla="*/ 157 h 181"/>
                <a:gd name="T42" fmla="*/ 180 w 385"/>
                <a:gd name="T43" fmla="*/ 157 h 181"/>
                <a:gd name="T44" fmla="*/ 204 w 385"/>
                <a:gd name="T45" fmla="*/ 145 h 181"/>
                <a:gd name="T46" fmla="*/ 216 w 385"/>
                <a:gd name="T47" fmla="*/ 145 h 181"/>
                <a:gd name="T48" fmla="*/ 240 w 385"/>
                <a:gd name="T49" fmla="*/ 145 h 181"/>
                <a:gd name="T50" fmla="*/ 264 w 385"/>
                <a:gd name="T51" fmla="*/ 133 h 181"/>
                <a:gd name="T52" fmla="*/ 276 w 385"/>
                <a:gd name="T53" fmla="*/ 133 h 181"/>
                <a:gd name="T54" fmla="*/ 288 w 385"/>
                <a:gd name="T55" fmla="*/ 133 h 181"/>
                <a:gd name="T56" fmla="*/ 312 w 385"/>
                <a:gd name="T57" fmla="*/ 121 h 181"/>
                <a:gd name="T58" fmla="*/ 324 w 385"/>
                <a:gd name="T59" fmla="*/ 121 h 181"/>
                <a:gd name="T60" fmla="*/ 336 w 385"/>
                <a:gd name="T61" fmla="*/ 121 h 181"/>
                <a:gd name="T62" fmla="*/ 360 w 385"/>
                <a:gd name="T63" fmla="*/ 121 h 181"/>
                <a:gd name="T64" fmla="*/ 373 w 385"/>
                <a:gd name="T65" fmla="*/ 109 h 181"/>
                <a:gd name="T66" fmla="*/ 385 w 385"/>
                <a:gd name="T67" fmla="*/ 109 h 181"/>
                <a:gd name="T68" fmla="*/ 336 w 385"/>
                <a:gd name="T69" fmla="*/ 0 h 181"/>
                <a:gd name="T70" fmla="*/ 336 w 385"/>
                <a:gd name="T71" fmla="*/ 0 h 18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85"/>
                <a:gd name="T109" fmla="*/ 0 h 181"/>
                <a:gd name="T110" fmla="*/ 385 w 385"/>
                <a:gd name="T111" fmla="*/ 181 h 18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85" h="181">
                  <a:moveTo>
                    <a:pt x="336" y="0"/>
                  </a:moveTo>
                  <a:lnTo>
                    <a:pt x="324" y="0"/>
                  </a:lnTo>
                  <a:lnTo>
                    <a:pt x="300" y="12"/>
                  </a:lnTo>
                  <a:lnTo>
                    <a:pt x="288" y="12"/>
                  </a:lnTo>
                  <a:lnTo>
                    <a:pt x="264" y="12"/>
                  </a:lnTo>
                  <a:lnTo>
                    <a:pt x="240" y="12"/>
                  </a:lnTo>
                  <a:lnTo>
                    <a:pt x="228" y="25"/>
                  </a:lnTo>
                  <a:lnTo>
                    <a:pt x="204" y="25"/>
                  </a:lnTo>
                  <a:lnTo>
                    <a:pt x="180" y="25"/>
                  </a:lnTo>
                  <a:lnTo>
                    <a:pt x="156" y="37"/>
                  </a:lnTo>
                  <a:lnTo>
                    <a:pt x="132" y="37"/>
                  </a:lnTo>
                  <a:lnTo>
                    <a:pt x="120" y="49"/>
                  </a:lnTo>
                  <a:lnTo>
                    <a:pt x="96" y="49"/>
                  </a:lnTo>
                  <a:lnTo>
                    <a:pt x="60" y="61"/>
                  </a:lnTo>
                  <a:lnTo>
                    <a:pt x="36" y="61"/>
                  </a:lnTo>
                  <a:lnTo>
                    <a:pt x="24" y="73"/>
                  </a:lnTo>
                  <a:lnTo>
                    <a:pt x="0" y="73"/>
                  </a:lnTo>
                  <a:lnTo>
                    <a:pt x="96" y="181"/>
                  </a:lnTo>
                  <a:lnTo>
                    <a:pt x="120" y="169"/>
                  </a:lnTo>
                  <a:lnTo>
                    <a:pt x="144" y="157"/>
                  </a:lnTo>
                  <a:lnTo>
                    <a:pt x="156" y="157"/>
                  </a:lnTo>
                  <a:lnTo>
                    <a:pt x="180" y="157"/>
                  </a:lnTo>
                  <a:lnTo>
                    <a:pt x="204" y="145"/>
                  </a:lnTo>
                  <a:lnTo>
                    <a:pt x="216" y="145"/>
                  </a:lnTo>
                  <a:lnTo>
                    <a:pt x="240" y="145"/>
                  </a:lnTo>
                  <a:lnTo>
                    <a:pt x="264" y="133"/>
                  </a:lnTo>
                  <a:lnTo>
                    <a:pt x="276" y="133"/>
                  </a:lnTo>
                  <a:lnTo>
                    <a:pt x="288" y="133"/>
                  </a:lnTo>
                  <a:lnTo>
                    <a:pt x="312" y="121"/>
                  </a:lnTo>
                  <a:lnTo>
                    <a:pt x="324" y="121"/>
                  </a:lnTo>
                  <a:lnTo>
                    <a:pt x="336" y="121"/>
                  </a:lnTo>
                  <a:lnTo>
                    <a:pt x="360" y="121"/>
                  </a:lnTo>
                  <a:lnTo>
                    <a:pt x="373" y="109"/>
                  </a:lnTo>
                  <a:lnTo>
                    <a:pt x="385" y="109"/>
                  </a:lnTo>
                  <a:lnTo>
                    <a:pt x="3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67" name="Freeform 69"/>
            <p:cNvSpPr>
              <a:spLocks/>
            </p:cNvSpPr>
            <p:nvPr/>
          </p:nvSpPr>
          <p:spPr bwMode="auto">
            <a:xfrm>
              <a:off x="1286" y="2706"/>
              <a:ext cx="157" cy="121"/>
            </a:xfrm>
            <a:custGeom>
              <a:avLst/>
              <a:gdLst>
                <a:gd name="T0" fmla="*/ 49 w 157"/>
                <a:gd name="T1" fmla="*/ 121 h 121"/>
                <a:gd name="T2" fmla="*/ 157 w 157"/>
                <a:gd name="T3" fmla="*/ 109 h 121"/>
                <a:gd name="T4" fmla="*/ 109 w 157"/>
                <a:gd name="T5" fmla="*/ 0 h 121"/>
                <a:gd name="T6" fmla="*/ 0 w 157"/>
                <a:gd name="T7" fmla="*/ 12 h 121"/>
                <a:gd name="T8" fmla="*/ 49 w 157"/>
                <a:gd name="T9" fmla="*/ 121 h 121"/>
                <a:gd name="T10" fmla="*/ 49 w 157"/>
                <a:gd name="T11" fmla="*/ 121 h 121"/>
                <a:gd name="T12" fmla="*/ 0 60000 65536"/>
                <a:gd name="T13" fmla="*/ 0 60000 65536"/>
                <a:gd name="T14" fmla="*/ 0 60000 65536"/>
                <a:gd name="T15" fmla="*/ 0 60000 65536"/>
                <a:gd name="T16" fmla="*/ 0 60000 65536"/>
                <a:gd name="T17" fmla="*/ 0 60000 65536"/>
                <a:gd name="T18" fmla="*/ 0 w 157"/>
                <a:gd name="T19" fmla="*/ 0 h 121"/>
                <a:gd name="T20" fmla="*/ 157 w 157"/>
                <a:gd name="T21" fmla="*/ 121 h 121"/>
              </a:gdLst>
              <a:ahLst/>
              <a:cxnLst>
                <a:cxn ang="T12">
                  <a:pos x="T0" y="T1"/>
                </a:cxn>
                <a:cxn ang="T13">
                  <a:pos x="T2" y="T3"/>
                </a:cxn>
                <a:cxn ang="T14">
                  <a:pos x="T4" y="T5"/>
                </a:cxn>
                <a:cxn ang="T15">
                  <a:pos x="T6" y="T7"/>
                </a:cxn>
                <a:cxn ang="T16">
                  <a:pos x="T8" y="T9"/>
                </a:cxn>
                <a:cxn ang="T17">
                  <a:pos x="T10" y="T11"/>
                </a:cxn>
              </a:cxnLst>
              <a:rect l="T18" t="T19" r="T20" b="T21"/>
              <a:pathLst>
                <a:path w="157" h="121">
                  <a:moveTo>
                    <a:pt x="49" y="121"/>
                  </a:moveTo>
                  <a:lnTo>
                    <a:pt x="157" y="109"/>
                  </a:lnTo>
                  <a:lnTo>
                    <a:pt x="109" y="0"/>
                  </a:lnTo>
                  <a:lnTo>
                    <a:pt x="0" y="12"/>
                  </a:lnTo>
                  <a:lnTo>
                    <a:pt x="49" y="1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68" name="Freeform 70"/>
            <p:cNvSpPr>
              <a:spLocks/>
            </p:cNvSpPr>
            <p:nvPr/>
          </p:nvSpPr>
          <p:spPr bwMode="auto">
            <a:xfrm>
              <a:off x="1142" y="2827"/>
              <a:ext cx="181" cy="96"/>
            </a:xfrm>
            <a:custGeom>
              <a:avLst/>
              <a:gdLst>
                <a:gd name="T0" fmla="*/ 0 w 181"/>
                <a:gd name="T1" fmla="*/ 84 h 96"/>
                <a:gd name="T2" fmla="*/ 36 w 181"/>
                <a:gd name="T3" fmla="*/ 96 h 96"/>
                <a:gd name="T4" fmla="*/ 72 w 181"/>
                <a:gd name="T5" fmla="*/ 96 h 96"/>
                <a:gd name="T6" fmla="*/ 120 w 181"/>
                <a:gd name="T7" fmla="*/ 96 h 96"/>
                <a:gd name="T8" fmla="*/ 144 w 181"/>
                <a:gd name="T9" fmla="*/ 84 h 96"/>
                <a:gd name="T10" fmla="*/ 168 w 181"/>
                <a:gd name="T11" fmla="*/ 60 h 96"/>
                <a:gd name="T12" fmla="*/ 181 w 181"/>
                <a:gd name="T13" fmla="*/ 48 h 96"/>
                <a:gd name="T14" fmla="*/ 181 w 181"/>
                <a:gd name="T15" fmla="*/ 24 h 96"/>
                <a:gd name="T16" fmla="*/ 156 w 181"/>
                <a:gd name="T17" fmla="*/ 0 h 96"/>
                <a:gd name="T18" fmla="*/ 0 w 181"/>
                <a:gd name="T19" fmla="*/ 84 h 96"/>
                <a:gd name="T20" fmla="*/ 0 w 181"/>
                <a:gd name="T21" fmla="*/ 84 h 9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1"/>
                <a:gd name="T34" fmla="*/ 0 h 96"/>
                <a:gd name="T35" fmla="*/ 181 w 181"/>
                <a:gd name="T36" fmla="*/ 96 h 9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1" h="96">
                  <a:moveTo>
                    <a:pt x="0" y="84"/>
                  </a:moveTo>
                  <a:lnTo>
                    <a:pt x="36" y="96"/>
                  </a:lnTo>
                  <a:lnTo>
                    <a:pt x="72" y="96"/>
                  </a:lnTo>
                  <a:lnTo>
                    <a:pt x="120" y="96"/>
                  </a:lnTo>
                  <a:lnTo>
                    <a:pt x="144" y="84"/>
                  </a:lnTo>
                  <a:lnTo>
                    <a:pt x="168" y="60"/>
                  </a:lnTo>
                  <a:lnTo>
                    <a:pt x="181" y="48"/>
                  </a:lnTo>
                  <a:lnTo>
                    <a:pt x="181" y="24"/>
                  </a:lnTo>
                  <a:lnTo>
                    <a:pt x="156" y="0"/>
                  </a:lnTo>
                  <a:lnTo>
                    <a:pt x="0" y="84"/>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69" name="Freeform 71"/>
            <p:cNvSpPr>
              <a:spLocks/>
            </p:cNvSpPr>
            <p:nvPr/>
          </p:nvSpPr>
          <p:spPr bwMode="auto">
            <a:xfrm>
              <a:off x="1106" y="2730"/>
              <a:ext cx="313" cy="181"/>
            </a:xfrm>
            <a:custGeom>
              <a:avLst/>
              <a:gdLst>
                <a:gd name="T0" fmla="*/ 180 w 313"/>
                <a:gd name="T1" fmla="*/ 0 h 181"/>
                <a:gd name="T2" fmla="*/ 180 w 313"/>
                <a:gd name="T3" fmla="*/ 0 h 181"/>
                <a:gd name="T4" fmla="*/ 120 w 313"/>
                <a:gd name="T5" fmla="*/ 37 h 181"/>
                <a:gd name="T6" fmla="*/ 72 w 313"/>
                <a:gd name="T7" fmla="*/ 49 h 181"/>
                <a:gd name="T8" fmla="*/ 48 w 313"/>
                <a:gd name="T9" fmla="*/ 73 h 181"/>
                <a:gd name="T10" fmla="*/ 24 w 313"/>
                <a:gd name="T11" fmla="*/ 97 h 181"/>
                <a:gd name="T12" fmla="*/ 0 w 313"/>
                <a:gd name="T13" fmla="*/ 109 h 181"/>
                <a:gd name="T14" fmla="*/ 0 w 313"/>
                <a:gd name="T15" fmla="*/ 133 h 181"/>
                <a:gd name="T16" fmla="*/ 12 w 313"/>
                <a:gd name="T17" fmla="*/ 157 h 181"/>
                <a:gd name="T18" fmla="*/ 36 w 313"/>
                <a:gd name="T19" fmla="*/ 181 h 181"/>
                <a:gd name="T20" fmla="*/ 192 w 313"/>
                <a:gd name="T21" fmla="*/ 97 h 181"/>
                <a:gd name="T22" fmla="*/ 204 w 313"/>
                <a:gd name="T23" fmla="*/ 109 h 181"/>
                <a:gd name="T24" fmla="*/ 217 w 313"/>
                <a:gd name="T25" fmla="*/ 133 h 181"/>
                <a:gd name="T26" fmla="*/ 217 w 313"/>
                <a:gd name="T27" fmla="*/ 145 h 181"/>
                <a:gd name="T28" fmla="*/ 204 w 313"/>
                <a:gd name="T29" fmla="*/ 145 h 181"/>
                <a:gd name="T30" fmla="*/ 217 w 313"/>
                <a:gd name="T31" fmla="*/ 145 h 181"/>
                <a:gd name="T32" fmla="*/ 229 w 313"/>
                <a:gd name="T33" fmla="*/ 133 h 181"/>
                <a:gd name="T34" fmla="*/ 253 w 313"/>
                <a:gd name="T35" fmla="*/ 121 h 181"/>
                <a:gd name="T36" fmla="*/ 301 w 313"/>
                <a:gd name="T37" fmla="*/ 97 h 181"/>
                <a:gd name="T38" fmla="*/ 313 w 313"/>
                <a:gd name="T39" fmla="*/ 97 h 181"/>
                <a:gd name="T40" fmla="*/ 180 w 313"/>
                <a:gd name="T41" fmla="*/ 0 h 181"/>
                <a:gd name="T42" fmla="*/ 180 w 313"/>
                <a:gd name="T43" fmla="*/ 0 h 18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13"/>
                <a:gd name="T67" fmla="*/ 0 h 181"/>
                <a:gd name="T68" fmla="*/ 313 w 313"/>
                <a:gd name="T69" fmla="*/ 181 h 18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13" h="181">
                  <a:moveTo>
                    <a:pt x="180" y="0"/>
                  </a:moveTo>
                  <a:lnTo>
                    <a:pt x="180" y="0"/>
                  </a:lnTo>
                  <a:lnTo>
                    <a:pt x="120" y="37"/>
                  </a:lnTo>
                  <a:lnTo>
                    <a:pt x="72" y="49"/>
                  </a:lnTo>
                  <a:lnTo>
                    <a:pt x="48" y="73"/>
                  </a:lnTo>
                  <a:lnTo>
                    <a:pt x="24" y="97"/>
                  </a:lnTo>
                  <a:lnTo>
                    <a:pt x="0" y="109"/>
                  </a:lnTo>
                  <a:lnTo>
                    <a:pt x="0" y="133"/>
                  </a:lnTo>
                  <a:lnTo>
                    <a:pt x="12" y="157"/>
                  </a:lnTo>
                  <a:lnTo>
                    <a:pt x="36" y="181"/>
                  </a:lnTo>
                  <a:lnTo>
                    <a:pt x="192" y="97"/>
                  </a:lnTo>
                  <a:lnTo>
                    <a:pt x="204" y="109"/>
                  </a:lnTo>
                  <a:lnTo>
                    <a:pt x="217" y="133"/>
                  </a:lnTo>
                  <a:lnTo>
                    <a:pt x="217" y="145"/>
                  </a:lnTo>
                  <a:lnTo>
                    <a:pt x="204" y="145"/>
                  </a:lnTo>
                  <a:lnTo>
                    <a:pt x="217" y="145"/>
                  </a:lnTo>
                  <a:lnTo>
                    <a:pt x="229" y="133"/>
                  </a:lnTo>
                  <a:lnTo>
                    <a:pt x="253" y="121"/>
                  </a:lnTo>
                  <a:lnTo>
                    <a:pt x="301" y="97"/>
                  </a:lnTo>
                  <a:lnTo>
                    <a:pt x="313" y="97"/>
                  </a:lnTo>
                  <a:lnTo>
                    <a:pt x="18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70" name="Freeform 72"/>
            <p:cNvSpPr>
              <a:spLocks/>
            </p:cNvSpPr>
            <p:nvPr/>
          </p:nvSpPr>
          <p:spPr bwMode="auto">
            <a:xfrm>
              <a:off x="1286" y="2670"/>
              <a:ext cx="409" cy="157"/>
            </a:xfrm>
            <a:custGeom>
              <a:avLst/>
              <a:gdLst>
                <a:gd name="T0" fmla="*/ 313 w 409"/>
                <a:gd name="T1" fmla="*/ 0 h 157"/>
                <a:gd name="T2" fmla="*/ 301 w 409"/>
                <a:gd name="T3" fmla="*/ 0 h 157"/>
                <a:gd name="T4" fmla="*/ 301 w 409"/>
                <a:gd name="T5" fmla="*/ 12 h 157"/>
                <a:gd name="T6" fmla="*/ 289 w 409"/>
                <a:gd name="T7" fmla="*/ 12 h 157"/>
                <a:gd name="T8" fmla="*/ 277 w 409"/>
                <a:gd name="T9" fmla="*/ 12 h 157"/>
                <a:gd name="T10" fmla="*/ 265 w 409"/>
                <a:gd name="T11" fmla="*/ 12 h 157"/>
                <a:gd name="T12" fmla="*/ 265 w 409"/>
                <a:gd name="T13" fmla="*/ 12 h 157"/>
                <a:gd name="T14" fmla="*/ 241 w 409"/>
                <a:gd name="T15" fmla="*/ 12 h 157"/>
                <a:gd name="T16" fmla="*/ 217 w 409"/>
                <a:gd name="T17" fmla="*/ 12 h 157"/>
                <a:gd name="T18" fmla="*/ 205 w 409"/>
                <a:gd name="T19" fmla="*/ 12 h 157"/>
                <a:gd name="T20" fmla="*/ 181 w 409"/>
                <a:gd name="T21" fmla="*/ 12 h 157"/>
                <a:gd name="T22" fmla="*/ 145 w 409"/>
                <a:gd name="T23" fmla="*/ 24 h 157"/>
                <a:gd name="T24" fmla="*/ 121 w 409"/>
                <a:gd name="T25" fmla="*/ 24 h 157"/>
                <a:gd name="T26" fmla="*/ 85 w 409"/>
                <a:gd name="T27" fmla="*/ 36 h 157"/>
                <a:gd name="T28" fmla="*/ 61 w 409"/>
                <a:gd name="T29" fmla="*/ 36 h 157"/>
                <a:gd name="T30" fmla="*/ 24 w 409"/>
                <a:gd name="T31" fmla="*/ 48 h 157"/>
                <a:gd name="T32" fmla="*/ 0 w 409"/>
                <a:gd name="T33" fmla="*/ 60 h 157"/>
                <a:gd name="T34" fmla="*/ 133 w 409"/>
                <a:gd name="T35" fmla="*/ 157 h 157"/>
                <a:gd name="T36" fmla="*/ 145 w 409"/>
                <a:gd name="T37" fmla="*/ 145 h 157"/>
                <a:gd name="T38" fmla="*/ 169 w 409"/>
                <a:gd name="T39" fmla="*/ 133 h 157"/>
                <a:gd name="T40" fmla="*/ 193 w 409"/>
                <a:gd name="T41" fmla="*/ 133 h 157"/>
                <a:gd name="T42" fmla="*/ 205 w 409"/>
                <a:gd name="T43" fmla="*/ 133 h 157"/>
                <a:gd name="T44" fmla="*/ 217 w 409"/>
                <a:gd name="T45" fmla="*/ 121 h 157"/>
                <a:gd name="T46" fmla="*/ 217 w 409"/>
                <a:gd name="T47" fmla="*/ 121 h 157"/>
                <a:gd name="T48" fmla="*/ 229 w 409"/>
                <a:gd name="T49" fmla="*/ 121 h 157"/>
                <a:gd name="T50" fmla="*/ 241 w 409"/>
                <a:gd name="T51" fmla="*/ 121 h 157"/>
                <a:gd name="T52" fmla="*/ 253 w 409"/>
                <a:gd name="T53" fmla="*/ 121 h 157"/>
                <a:gd name="T54" fmla="*/ 265 w 409"/>
                <a:gd name="T55" fmla="*/ 121 h 157"/>
                <a:gd name="T56" fmla="*/ 277 w 409"/>
                <a:gd name="T57" fmla="*/ 121 h 157"/>
                <a:gd name="T58" fmla="*/ 313 w 409"/>
                <a:gd name="T59" fmla="*/ 121 h 157"/>
                <a:gd name="T60" fmla="*/ 325 w 409"/>
                <a:gd name="T61" fmla="*/ 121 h 157"/>
                <a:gd name="T62" fmla="*/ 349 w 409"/>
                <a:gd name="T63" fmla="*/ 121 h 157"/>
                <a:gd name="T64" fmla="*/ 385 w 409"/>
                <a:gd name="T65" fmla="*/ 109 h 157"/>
                <a:gd name="T66" fmla="*/ 409 w 409"/>
                <a:gd name="T67" fmla="*/ 109 h 157"/>
                <a:gd name="T68" fmla="*/ 313 w 409"/>
                <a:gd name="T69" fmla="*/ 0 h 157"/>
                <a:gd name="T70" fmla="*/ 313 w 409"/>
                <a:gd name="T71" fmla="*/ 0 h 15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09"/>
                <a:gd name="T109" fmla="*/ 0 h 157"/>
                <a:gd name="T110" fmla="*/ 409 w 409"/>
                <a:gd name="T111" fmla="*/ 157 h 15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09" h="157">
                  <a:moveTo>
                    <a:pt x="313" y="0"/>
                  </a:moveTo>
                  <a:lnTo>
                    <a:pt x="301" y="0"/>
                  </a:lnTo>
                  <a:lnTo>
                    <a:pt x="301" y="12"/>
                  </a:lnTo>
                  <a:lnTo>
                    <a:pt x="289" y="12"/>
                  </a:lnTo>
                  <a:lnTo>
                    <a:pt x="277" y="12"/>
                  </a:lnTo>
                  <a:lnTo>
                    <a:pt x="265" y="12"/>
                  </a:lnTo>
                  <a:lnTo>
                    <a:pt x="241" y="12"/>
                  </a:lnTo>
                  <a:lnTo>
                    <a:pt x="217" y="12"/>
                  </a:lnTo>
                  <a:lnTo>
                    <a:pt x="205" y="12"/>
                  </a:lnTo>
                  <a:lnTo>
                    <a:pt x="181" y="12"/>
                  </a:lnTo>
                  <a:lnTo>
                    <a:pt x="145" y="24"/>
                  </a:lnTo>
                  <a:lnTo>
                    <a:pt x="121" y="24"/>
                  </a:lnTo>
                  <a:lnTo>
                    <a:pt x="85" y="36"/>
                  </a:lnTo>
                  <a:lnTo>
                    <a:pt x="61" y="36"/>
                  </a:lnTo>
                  <a:lnTo>
                    <a:pt x="24" y="48"/>
                  </a:lnTo>
                  <a:lnTo>
                    <a:pt x="0" y="60"/>
                  </a:lnTo>
                  <a:lnTo>
                    <a:pt x="133" y="157"/>
                  </a:lnTo>
                  <a:lnTo>
                    <a:pt x="145" y="145"/>
                  </a:lnTo>
                  <a:lnTo>
                    <a:pt x="169" y="133"/>
                  </a:lnTo>
                  <a:lnTo>
                    <a:pt x="193" y="133"/>
                  </a:lnTo>
                  <a:lnTo>
                    <a:pt x="205" y="133"/>
                  </a:lnTo>
                  <a:lnTo>
                    <a:pt x="217" y="121"/>
                  </a:lnTo>
                  <a:lnTo>
                    <a:pt x="229" y="121"/>
                  </a:lnTo>
                  <a:lnTo>
                    <a:pt x="241" y="121"/>
                  </a:lnTo>
                  <a:lnTo>
                    <a:pt x="253" y="121"/>
                  </a:lnTo>
                  <a:lnTo>
                    <a:pt x="265" y="121"/>
                  </a:lnTo>
                  <a:lnTo>
                    <a:pt x="277" y="121"/>
                  </a:lnTo>
                  <a:lnTo>
                    <a:pt x="313" y="121"/>
                  </a:lnTo>
                  <a:lnTo>
                    <a:pt x="325" y="121"/>
                  </a:lnTo>
                  <a:lnTo>
                    <a:pt x="349" y="121"/>
                  </a:lnTo>
                  <a:lnTo>
                    <a:pt x="385" y="109"/>
                  </a:lnTo>
                  <a:lnTo>
                    <a:pt x="409" y="109"/>
                  </a:lnTo>
                  <a:lnTo>
                    <a:pt x="313"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71" name="Freeform 73"/>
            <p:cNvSpPr>
              <a:spLocks/>
            </p:cNvSpPr>
            <p:nvPr/>
          </p:nvSpPr>
          <p:spPr bwMode="auto">
            <a:xfrm>
              <a:off x="1599" y="2670"/>
              <a:ext cx="157" cy="109"/>
            </a:xfrm>
            <a:custGeom>
              <a:avLst/>
              <a:gdLst>
                <a:gd name="T0" fmla="*/ 96 w 157"/>
                <a:gd name="T1" fmla="*/ 109 h 109"/>
                <a:gd name="T2" fmla="*/ 132 w 157"/>
                <a:gd name="T3" fmla="*/ 85 h 109"/>
                <a:gd name="T4" fmla="*/ 157 w 157"/>
                <a:gd name="T5" fmla="*/ 73 h 109"/>
                <a:gd name="T6" fmla="*/ 157 w 157"/>
                <a:gd name="T7" fmla="*/ 48 h 109"/>
                <a:gd name="T8" fmla="*/ 144 w 157"/>
                <a:gd name="T9" fmla="*/ 24 h 109"/>
                <a:gd name="T10" fmla="*/ 120 w 157"/>
                <a:gd name="T11" fmla="*/ 12 h 109"/>
                <a:gd name="T12" fmla="*/ 84 w 157"/>
                <a:gd name="T13" fmla="*/ 0 h 109"/>
                <a:gd name="T14" fmla="*/ 48 w 157"/>
                <a:gd name="T15" fmla="*/ 0 h 109"/>
                <a:gd name="T16" fmla="*/ 0 w 157"/>
                <a:gd name="T17" fmla="*/ 0 h 109"/>
                <a:gd name="T18" fmla="*/ 96 w 157"/>
                <a:gd name="T19" fmla="*/ 109 h 109"/>
                <a:gd name="T20" fmla="*/ 96 w 157"/>
                <a:gd name="T21" fmla="*/ 109 h 1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7"/>
                <a:gd name="T34" fmla="*/ 0 h 109"/>
                <a:gd name="T35" fmla="*/ 157 w 157"/>
                <a:gd name="T36" fmla="*/ 109 h 1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7" h="109">
                  <a:moveTo>
                    <a:pt x="96" y="109"/>
                  </a:moveTo>
                  <a:lnTo>
                    <a:pt x="132" y="85"/>
                  </a:lnTo>
                  <a:lnTo>
                    <a:pt x="157" y="73"/>
                  </a:lnTo>
                  <a:lnTo>
                    <a:pt x="157" y="48"/>
                  </a:lnTo>
                  <a:lnTo>
                    <a:pt x="144" y="24"/>
                  </a:lnTo>
                  <a:lnTo>
                    <a:pt x="120" y="12"/>
                  </a:lnTo>
                  <a:lnTo>
                    <a:pt x="84" y="0"/>
                  </a:lnTo>
                  <a:lnTo>
                    <a:pt x="48" y="0"/>
                  </a:lnTo>
                  <a:lnTo>
                    <a:pt x="0" y="0"/>
                  </a:lnTo>
                  <a:lnTo>
                    <a:pt x="96" y="109"/>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72" name="Freeform 74"/>
            <p:cNvSpPr>
              <a:spLocks/>
            </p:cNvSpPr>
            <p:nvPr/>
          </p:nvSpPr>
          <p:spPr bwMode="auto">
            <a:xfrm>
              <a:off x="1335" y="2815"/>
              <a:ext cx="144" cy="108"/>
            </a:xfrm>
            <a:custGeom>
              <a:avLst/>
              <a:gdLst>
                <a:gd name="T0" fmla="*/ 60 w 144"/>
                <a:gd name="T1" fmla="*/ 0 h 108"/>
                <a:gd name="T2" fmla="*/ 24 w 144"/>
                <a:gd name="T3" fmla="*/ 12 h 108"/>
                <a:gd name="T4" fmla="*/ 0 w 144"/>
                <a:gd name="T5" fmla="*/ 36 h 108"/>
                <a:gd name="T6" fmla="*/ 0 w 144"/>
                <a:gd name="T7" fmla="*/ 60 h 108"/>
                <a:gd name="T8" fmla="*/ 12 w 144"/>
                <a:gd name="T9" fmla="*/ 72 h 108"/>
                <a:gd name="T10" fmla="*/ 24 w 144"/>
                <a:gd name="T11" fmla="*/ 96 h 108"/>
                <a:gd name="T12" fmla="*/ 60 w 144"/>
                <a:gd name="T13" fmla="*/ 108 h 108"/>
                <a:gd name="T14" fmla="*/ 96 w 144"/>
                <a:gd name="T15" fmla="*/ 108 h 108"/>
                <a:gd name="T16" fmla="*/ 144 w 144"/>
                <a:gd name="T17" fmla="*/ 108 h 108"/>
                <a:gd name="T18" fmla="*/ 60 w 144"/>
                <a:gd name="T19" fmla="*/ 0 h 108"/>
                <a:gd name="T20" fmla="*/ 60 w 144"/>
                <a:gd name="T21" fmla="*/ 0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4"/>
                <a:gd name="T34" fmla="*/ 0 h 108"/>
                <a:gd name="T35" fmla="*/ 144 w 144"/>
                <a:gd name="T36" fmla="*/ 108 h 10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4" h="108">
                  <a:moveTo>
                    <a:pt x="60" y="0"/>
                  </a:moveTo>
                  <a:lnTo>
                    <a:pt x="24" y="12"/>
                  </a:lnTo>
                  <a:lnTo>
                    <a:pt x="0" y="36"/>
                  </a:lnTo>
                  <a:lnTo>
                    <a:pt x="0" y="60"/>
                  </a:lnTo>
                  <a:lnTo>
                    <a:pt x="12" y="72"/>
                  </a:lnTo>
                  <a:lnTo>
                    <a:pt x="24" y="96"/>
                  </a:lnTo>
                  <a:lnTo>
                    <a:pt x="60" y="108"/>
                  </a:lnTo>
                  <a:lnTo>
                    <a:pt x="96" y="108"/>
                  </a:lnTo>
                  <a:lnTo>
                    <a:pt x="144" y="108"/>
                  </a:lnTo>
                  <a:lnTo>
                    <a:pt x="6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73" name="Freeform 75"/>
            <p:cNvSpPr>
              <a:spLocks/>
            </p:cNvSpPr>
            <p:nvPr/>
          </p:nvSpPr>
          <p:spPr bwMode="auto">
            <a:xfrm>
              <a:off x="1395" y="2730"/>
              <a:ext cx="361" cy="193"/>
            </a:xfrm>
            <a:custGeom>
              <a:avLst/>
              <a:gdLst>
                <a:gd name="T0" fmla="*/ 228 w 361"/>
                <a:gd name="T1" fmla="*/ 0 h 193"/>
                <a:gd name="T2" fmla="*/ 228 w 361"/>
                <a:gd name="T3" fmla="*/ 0 h 193"/>
                <a:gd name="T4" fmla="*/ 168 w 361"/>
                <a:gd name="T5" fmla="*/ 25 h 193"/>
                <a:gd name="T6" fmla="*/ 120 w 361"/>
                <a:gd name="T7" fmla="*/ 49 h 193"/>
                <a:gd name="T8" fmla="*/ 84 w 361"/>
                <a:gd name="T9" fmla="*/ 61 h 193"/>
                <a:gd name="T10" fmla="*/ 48 w 361"/>
                <a:gd name="T11" fmla="*/ 73 h 193"/>
                <a:gd name="T12" fmla="*/ 24 w 361"/>
                <a:gd name="T13" fmla="*/ 85 h 193"/>
                <a:gd name="T14" fmla="*/ 12 w 361"/>
                <a:gd name="T15" fmla="*/ 85 h 193"/>
                <a:gd name="T16" fmla="*/ 12 w 361"/>
                <a:gd name="T17" fmla="*/ 85 h 193"/>
                <a:gd name="T18" fmla="*/ 0 w 361"/>
                <a:gd name="T19" fmla="*/ 85 h 193"/>
                <a:gd name="T20" fmla="*/ 84 w 361"/>
                <a:gd name="T21" fmla="*/ 193 h 193"/>
                <a:gd name="T22" fmla="*/ 96 w 361"/>
                <a:gd name="T23" fmla="*/ 193 h 193"/>
                <a:gd name="T24" fmla="*/ 108 w 361"/>
                <a:gd name="T25" fmla="*/ 181 h 193"/>
                <a:gd name="T26" fmla="*/ 132 w 361"/>
                <a:gd name="T27" fmla="*/ 181 h 193"/>
                <a:gd name="T28" fmla="*/ 156 w 361"/>
                <a:gd name="T29" fmla="*/ 169 h 193"/>
                <a:gd name="T30" fmla="*/ 204 w 361"/>
                <a:gd name="T31" fmla="*/ 157 h 193"/>
                <a:gd name="T32" fmla="*/ 240 w 361"/>
                <a:gd name="T33" fmla="*/ 133 h 193"/>
                <a:gd name="T34" fmla="*/ 300 w 361"/>
                <a:gd name="T35" fmla="*/ 121 h 193"/>
                <a:gd name="T36" fmla="*/ 361 w 361"/>
                <a:gd name="T37" fmla="*/ 97 h 193"/>
                <a:gd name="T38" fmla="*/ 361 w 361"/>
                <a:gd name="T39" fmla="*/ 97 h 193"/>
                <a:gd name="T40" fmla="*/ 228 w 361"/>
                <a:gd name="T41" fmla="*/ 0 h 193"/>
                <a:gd name="T42" fmla="*/ 228 w 361"/>
                <a:gd name="T43" fmla="*/ 0 h 19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61"/>
                <a:gd name="T67" fmla="*/ 0 h 193"/>
                <a:gd name="T68" fmla="*/ 361 w 361"/>
                <a:gd name="T69" fmla="*/ 193 h 19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61" h="193">
                  <a:moveTo>
                    <a:pt x="228" y="0"/>
                  </a:moveTo>
                  <a:lnTo>
                    <a:pt x="228" y="0"/>
                  </a:lnTo>
                  <a:lnTo>
                    <a:pt x="168" y="25"/>
                  </a:lnTo>
                  <a:lnTo>
                    <a:pt x="120" y="49"/>
                  </a:lnTo>
                  <a:lnTo>
                    <a:pt x="84" y="61"/>
                  </a:lnTo>
                  <a:lnTo>
                    <a:pt x="48" y="73"/>
                  </a:lnTo>
                  <a:lnTo>
                    <a:pt x="24" y="85"/>
                  </a:lnTo>
                  <a:lnTo>
                    <a:pt x="12" y="85"/>
                  </a:lnTo>
                  <a:lnTo>
                    <a:pt x="0" y="85"/>
                  </a:lnTo>
                  <a:lnTo>
                    <a:pt x="84" y="193"/>
                  </a:lnTo>
                  <a:lnTo>
                    <a:pt x="96" y="193"/>
                  </a:lnTo>
                  <a:lnTo>
                    <a:pt x="108" y="181"/>
                  </a:lnTo>
                  <a:lnTo>
                    <a:pt x="132" y="181"/>
                  </a:lnTo>
                  <a:lnTo>
                    <a:pt x="156" y="169"/>
                  </a:lnTo>
                  <a:lnTo>
                    <a:pt x="204" y="157"/>
                  </a:lnTo>
                  <a:lnTo>
                    <a:pt x="240" y="133"/>
                  </a:lnTo>
                  <a:lnTo>
                    <a:pt x="300" y="121"/>
                  </a:lnTo>
                  <a:lnTo>
                    <a:pt x="361" y="97"/>
                  </a:lnTo>
                  <a:lnTo>
                    <a:pt x="2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74" name="Freeform 76"/>
            <p:cNvSpPr>
              <a:spLocks/>
            </p:cNvSpPr>
            <p:nvPr/>
          </p:nvSpPr>
          <p:spPr bwMode="auto">
            <a:xfrm>
              <a:off x="1623" y="2670"/>
              <a:ext cx="301" cy="157"/>
            </a:xfrm>
            <a:custGeom>
              <a:avLst/>
              <a:gdLst>
                <a:gd name="T0" fmla="*/ 205 w 301"/>
                <a:gd name="T1" fmla="*/ 0 h 157"/>
                <a:gd name="T2" fmla="*/ 181 w 301"/>
                <a:gd name="T3" fmla="*/ 12 h 157"/>
                <a:gd name="T4" fmla="*/ 169 w 301"/>
                <a:gd name="T5" fmla="*/ 12 h 157"/>
                <a:gd name="T6" fmla="*/ 169 w 301"/>
                <a:gd name="T7" fmla="*/ 12 h 157"/>
                <a:gd name="T8" fmla="*/ 145 w 301"/>
                <a:gd name="T9" fmla="*/ 12 h 157"/>
                <a:gd name="T10" fmla="*/ 108 w 301"/>
                <a:gd name="T11" fmla="*/ 24 h 157"/>
                <a:gd name="T12" fmla="*/ 84 w 301"/>
                <a:gd name="T13" fmla="*/ 36 h 157"/>
                <a:gd name="T14" fmla="*/ 48 w 301"/>
                <a:gd name="T15" fmla="*/ 48 h 157"/>
                <a:gd name="T16" fmla="*/ 0 w 301"/>
                <a:gd name="T17" fmla="*/ 60 h 157"/>
                <a:gd name="T18" fmla="*/ 133 w 301"/>
                <a:gd name="T19" fmla="*/ 157 h 157"/>
                <a:gd name="T20" fmla="*/ 181 w 301"/>
                <a:gd name="T21" fmla="*/ 133 h 157"/>
                <a:gd name="T22" fmla="*/ 205 w 301"/>
                <a:gd name="T23" fmla="*/ 121 h 157"/>
                <a:gd name="T24" fmla="*/ 217 w 301"/>
                <a:gd name="T25" fmla="*/ 121 h 157"/>
                <a:gd name="T26" fmla="*/ 205 w 301"/>
                <a:gd name="T27" fmla="*/ 121 h 157"/>
                <a:gd name="T28" fmla="*/ 205 w 301"/>
                <a:gd name="T29" fmla="*/ 121 h 157"/>
                <a:gd name="T30" fmla="*/ 229 w 301"/>
                <a:gd name="T31" fmla="*/ 121 h 157"/>
                <a:gd name="T32" fmla="*/ 253 w 301"/>
                <a:gd name="T33" fmla="*/ 109 h 157"/>
                <a:gd name="T34" fmla="*/ 301 w 301"/>
                <a:gd name="T35" fmla="*/ 109 h 157"/>
                <a:gd name="T36" fmla="*/ 205 w 301"/>
                <a:gd name="T37" fmla="*/ 0 h 157"/>
                <a:gd name="T38" fmla="*/ 205 w 301"/>
                <a:gd name="T39" fmla="*/ 0 h 15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1"/>
                <a:gd name="T61" fmla="*/ 0 h 157"/>
                <a:gd name="T62" fmla="*/ 301 w 301"/>
                <a:gd name="T63" fmla="*/ 157 h 15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1" h="157">
                  <a:moveTo>
                    <a:pt x="205" y="0"/>
                  </a:moveTo>
                  <a:lnTo>
                    <a:pt x="181" y="12"/>
                  </a:lnTo>
                  <a:lnTo>
                    <a:pt x="169" y="12"/>
                  </a:lnTo>
                  <a:lnTo>
                    <a:pt x="145" y="12"/>
                  </a:lnTo>
                  <a:lnTo>
                    <a:pt x="108" y="24"/>
                  </a:lnTo>
                  <a:lnTo>
                    <a:pt x="84" y="36"/>
                  </a:lnTo>
                  <a:lnTo>
                    <a:pt x="48" y="48"/>
                  </a:lnTo>
                  <a:lnTo>
                    <a:pt x="0" y="60"/>
                  </a:lnTo>
                  <a:lnTo>
                    <a:pt x="133" y="157"/>
                  </a:lnTo>
                  <a:lnTo>
                    <a:pt x="181" y="133"/>
                  </a:lnTo>
                  <a:lnTo>
                    <a:pt x="205" y="121"/>
                  </a:lnTo>
                  <a:lnTo>
                    <a:pt x="217" y="121"/>
                  </a:lnTo>
                  <a:lnTo>
                    <a:pt x="205" y="121"/>
                  </a:lnTo>
                  <a:lnTo>
                    <a:pt x="229" y="121"/>
                  </a:lnTo>
                  <a:lnTo>
                    <a:pt x="253" y="109"/>
                  </a:lnTo>
                  <a:lnTo>
                    <a:pt x="301" y="109"/>
                  </a:lnTo>
                  <a:lnTo>
                    <a:pt x="20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75" name="Freeform 77"/>
            <p:cNvSpPr>
              <a:spLocks/>
            </p:cNvSpPr>
            <p:nvPr/>
          </p:nvSpPr>
          <p:spPr bwMode="auto">
            <a:xfrm>
              <a:off x="1828" y="2670"/>
              <a:ext cx="156" cy="109"/>
            </a:xfrm>
            <a:custGeom>
              <a:avLst/>
              <a:gdLst>
                <a:gd name="T0" fmla="*/ 96 w 156"/>
                <a:gd name="T1" fmla="*/ 109 h 109"/>
                <a:gd name="T2" fmla="*/ 132 w 156"/>
                <a:gd name="T3" fmla="*/ 85 h 109"/>
                <a:gd name="T4" fmla="*/ 144 w 156"/>
                <a:gd name="T5" fmla="*/ 73 h 109"/>
                <a:gd name="T6" fmla="*/ 156 w 156"/>
                <a:gd name="T7" fmla="*/ 48 h 109"/>
                <a:gd name="T8" fmla="*/ 144 w 156"/>
                <a:gd name="T9" fmla="*/ 24 h 109"/>
                <a:gd name="T10" fmla="*/ 120 w 156"/>
                <a:gd name="T11" fmla="*/ 12 h 109"/>
                <a:gd name="T12" fmla="*/ 84 w 156"/>
                <a:gd name="T13" fmla="*/ 0 h 109"/>
                <a:gd name="T14" fmla="*/ 48 w 156"/>
                <a:gd name="T15" fmla="*/ 0 h 109"/>
                <a:gd name="T16" fmla="*/ 0 w 156"/>
                <a:gd name="T17" fmla="*/ 0 h 109"/>
                <a:gd name="T18" fmla="*/ 96 w 156"/>
                <a:gd name="T19" fmla="*/ 109 h 109"/>
                <a:gd name="T20" fmla="*/ 96 w 156"/>
                <a:gd name="T21" fmla="*/ 109 h 1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6"/>
                <a:gd name="T34" fmla="*/ 0 h 109"/>
                <a:gd name="T35" fmla="*/ 156 w 156"/>
                <a:gd name="T36" fmla="*/ 109 h 1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6" h="109">
                  <a:moveTo>
                    <a:pt x="96" y="109"/>
                  </a:moveTo>
                  <a:lnTo>
                    <a:pt x="132" y="85"/>
                  </a:lnTo>
                  <a:lnTo>
                    <a:pt x="144" y="73"/>
                  </a:lnTo>
                  <a:lnTo>
                    <a:pt x="156" y="48"/>
                  </a:lnTo>
                  <a:lnTo>
                    <a:pt x="144" y="24"/>
                  </a:lnTo>
                  <a:lnTo>
                    <a:pt x="120" y="12"/>
                  </a:lnTo>
                  <a:lnTo>
                    <a:pt x="84" y="0"/>
                  </a:lnTo>
                  <a:lnTo>
                    <a:pt x="48" y="0"/>
                  </a:lnTo>
                  <a:lnTo>
                    <a:pt x="0" y="0"/>
                  </a:lnTo>
                  <a:lnTo>
                    <a:pt x="96" y="1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76" name="Freeform 78"/>
            <p:cNvSpPr>
              <a:spLocks/>
            </p:cNvSpPr>
            <p:nvPr/>
          </p:nvSpPr>
          <p:spPr bwMode="auto">
            <a:xfrm>
              <a:off x="1671" y="2815"/>
              <a:ext cx="145" cy="108"/>
            </a:xfrm>
            <a:custGeom>
              <a:avLst/>
              <a:gdLst>
                <a:gd name="T0" fmla="*/ 72 w 145"/>
                <a:gd name="T1" fmla="*/ 0 h 108"/>
                <a:gd name="T2" fmla="*/ 24 w 145"/>
                <a:gd name="T3" fmla="*/ 12 h 108"/>
                <a:gd name="T4" fmla="*/ 12 w 145"/>
                <a:gd name="T5" fmla="*/ 36 h 108"/>
                <a:gd name="T6" fmla="*/ 0 w 145"/>
                <a:gd name="T7" fmla="*/ 60 h 108"/>
                <a:gd name="T8" fmla="*/ 12 w 145"/>
                <a:gd name="T9" fmla="*/ 72 h 108"/>
                <a:gd name="T10" fmla="*/ 36 w 145"/>
                <a:gd name="T11" fmla="*/ 96 h 108"/>
                <a:gd name="T12" fmla="*/ 60 w 145"/>
                <a:gd name="T13" fmla="*/ 108 h 108"/>
                <a:gd name="T14" fmla="*/ 109 w 145"/>
                <a:gd name="T15" fmla="*/ 108 h 108"/>
                <a:gd name="T16" fmla="*/ 145 w 145"/>
                <a:gd name="T17" fmla="*/ 108 h 108"/>
                <a:gd name="T18" fmla="*/ 72 w 145"/>
                <a:gd name="T19" fmla="*/ 0 h 108"/>
                <a:gd name="T20" fmla="*/ 72 w 145"/>
                <a:gd name="T21" fmla="*/ 0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5"/>
                <a:gd name="T34" fmla="*/ 0 h 108"/>
                <a:gd name="T35" fmla="*/ 145 w 145"/>
                <a:gd name="T36" fmla="*/ 108 h 10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5" h="108">
                  <a:moveTo>
                    <a:pt x="72" y="0"/>
                  </a:moveTo>
                  <a:lnTo>
                    <a:pt x="24" y="12"/>
                  </a:lnTo>
                  <a:lnTo>
                    <a:pt x="12" y="36"/>
                  </a:lnTo>
                  <a:lnTo>
                    <a:pt x="0" y="60"/>
                  </a:lnTo>
                  <a:lnTo>
                    <a:pt x="12" y="72"/>
                  </a:lnTo>
                  <a:lnTo>
                    <a:pt x="36" y="96"/>
                  </a:lnTo>
                  <a:lnTo>
                    <a:pt x="60" y="108"/>
                  </a:lnTo>
                  <a:lnTo>
                    <a:pt x="109" y="108"/>
                  </a:lnTo>
                  <a:lnTo>
                    <a:pt x="145" y="108"/>
                  </a:lnTo>
                  <a:lnTo>
                    <a:pt x="72"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77" name="Freeform 79"/>
            <p:cNvSpPr>
              <a:spLocks/>
            </p:cNvSpPr>
            <p:nvPr/>
          </p:nvSpPr>
          <p:spPr bwMode="auto">
            <a:xfrm>
              <a:off x="1743" y="2730"/>
              <a:ext cx="349" cy="193"/>
            </a:xfrm>
            <a:custGeom>
              <a:avLst/>
              <a:gdLst>
                <a:gd name="T0" fmla="*/ 217 w 349"/>
                <a:gd name="T1" fmla="*/ 0 h 193"/>
                <a:gd name="T2" fmla="*/ 217 w 349"/>
                <a:gd name="T3" fmla="*/ 0 h 193"/>
                <a:gd name="T4" fmla="*/ 169 w 349"/>
                <a:gd name="T5" fmla="*/ 25 h 193"/>
                <a:gd name="T6" fmla="*/ 121 w 349"/>
                <a:gd name="T7" fmla="*/ 49 h 193"/>
                <a:gd name="T8" fmla="*/ 73 w 349"/>
                <a:gd name="T9" fmla="*/ 61 h 193"/>
                <a:gd name="T10" fmla="*/ 49 w 349"/>
                <a:gd name="T11" fmla="*/ 73 h 193"/>
                <a:gd name="T12" fmla="*/ 25 w 349"/>
                <a:gd name="T13" fmla="*/ 85 h 193"/>
                <a:gd name="T14" fmla="*/ 0 w 349"/>
                <a:gd name="T15" fmla="*/ 85 h 193"/>
                <a:gd name="T16" fmla="*/ 0 w 349"/>
                <a:gd name="T17" fmla="*/ 85 h 193"/>
                <a:gd name="T18" fmla="*/ 0 w 349"/>
                <a:gd name="T19" fmla="*/ 85 h 193"/>
                <a:gd name="T20" fmla="*/ 73 w 349"/>
                <a:gd name="T21" fmla="*/ 193 h 193"/>
                <a:gd name="T22" fmla="*/ 85 w 349"/>
                <a:gd name="T23" fmla="*/ 193 h 193"/>
                <a:gd name="T24" fmla="*/ 97 w 349"/>
                <a:gd name="T25" fmla="*/ 181 h 193"/>
                <a:gd name="T26" fmla="*/ 121 w 349"/>
                <a:gd name="T27" fmla="*/ 181 h 193"/>
                <a:gd name="T28" fmla="*/ 157 w 349"/>
                <a:gd name="T29" fmla="*/ 169 h 193"/>
                <a:gd name="T30" fmla="*/ 193 w 349"/>
                <a:gd name="T31" fmla="*/ 157 h 193"/>
                <a:gd name="T32" fmla="*/ 229 w 349"/>
                <a:gd name="T33" fmla="*/ 133 h 193"/>
                <a:gd name="T34" fmla="*/ 289 w 349"/>
                <a:gd name="T35" fmla="*/ 121 h 193"/>
                <a:gd name="T36" fmla="*/ 349 w 349"/>
                <a:gd name="T37" fmla="*/ 97 h 193"/>
                <a:gd name="T38" fmla="*/ 349 w 349"/>
                <a:gd name="T39" fmla="*/ 97 h 193"/>
                <a:gd name="T40" fmla="*/ 217 w 349"/>
                <a:gd name="T41" fmla="*/ 0 h 193"/>
                <a:gd name="T42" fmla="*/ 217 w 349"/>
                <a:gd name="T43" fmla="*/ 0 h 19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49"/>
                <a:gd name="T67" fmla="*/ 0 h 193"/>
                <a:gd name="T68" fmla="*/ 349 w 349"/>
                <a:gd name="T69" fmla="*/ 193 h 19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49" h="193">
                  <a:moveTo>
                    <a:pt x="217" y="0"/>
                  </a:moveTo>
                  <a:lnTo>
                    <a:pt x="217" y="0"/>
                  </a:lnTo>
                  <a:lnTo>
                    <a:pt x="169" y="25"/>
                  </a:lnTo>
                  <a:lnTo>
                    <a:pt x="121" y="49"/>
                  </a:lnTo>
                  <a:lnTo>
                    <a:pt x="73" y="61"/>
                  </a:lnTo>
                  <a:lnTo>
                    <a:pt x="49" y="73"/>
                  </a:lnTo>
                  <a:lnTo>
                    <a:pt x="25" y="85"/>
                  </a:lnTo>
                  <a:lnTo>
                    <a:pt x="0" y="85"/>
                  </a:lnTo>
                  <a:lnTo>
                    <a:pt x="73" y="193"/>
                  </a:lnTo>
                  <a:lnTo>
                    <a:pt x="85" y="193"/>
                  </a:lnTo>
                  <a:lnTo>
                    <a:pt x="97" y="181"/>
                  </a:lnTo>
                  <a:lnTo>
                    <a:pt x="121" y="181"/>
                  </a:lnTo>
                  <a:lnTo>
                    <a:pt x="157" y="169"/>
                  </a:lnTo>
                  <a:lnTo>
                    <a:pt x="193" y="157"/>
                  </a:lnTo>
                  <a:lnTo>
                    <a:pt x="229" y="133"/>
                  </a:lnTo>
                  <a:lnTo>
                    <a:pt x="289" y="121"/>
                  </a:lnTo>
                  <a:lnTo>
                    <a:pt x="349" y="97"/>
                  </a:lnTo>
                  <a:lnTo>
                    <a:pt x="217"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78" name="Freeform 80"/>
            <p:cNvSpPr>
              <a:spLocks/>
            </p:cNvSpPr>
            <p:nvPr/>
          </p:nvSpPr>
          <p:spPr bwMode="auto">
            <a:xfrm>
              <a:off x="1960" y="2670"/>
              <a:ext cx="301" cy="157"/>
            </a:xfrm>
            <a:custGeom>
              <a:avLst/>
              <a:gdLst>
                <a:gd name="T0" fmla="*/ 204 w 301"/>
                <a:gd name="T1" fmla="*/ 0 h 157"/>
                <a:gd name="T2" fmla="*/ 180 w 301"/>
                <a:gd name="T3" fmla="*/ 12 h 157"/>
                <a:gd name="T4" fmla="*/ 168 w 301"/>
                <a:gd name="T5" fmla="*/ 12 h 157"/>
                <a:gd name="T6" fmla="*/ 168 w 301"/>
                <a:gd name="T7" fmla="*/ 12 h 157"/>
                <a:gd name="T8" fmla="*/ 156 w 301"/>
                <a:gd name="T9" fmla="*/ 12 h 157"/>
                <a:gd name="T10" fmla="*/ 120 w 301"/>
                <a:gd name="T11" fmla="*/ 24 h 157"/>
                <a:gd name="T12" fmla="*/ 84 w 301"/>
                <a:gd name="T13" fmla="*/ 36 h 157"/>
                <a:gd name="T14" fmla="*/ 48 w 301"/>
                <a:gd name="T15" fmla="*/ 48 h 157"/>
                <a:gd name="T16" fmla="*/ 0 w 301"/>
                <a:gd name="T17" fmla="*/ 60 h 157"/>
                <a:gd name="T18" fmla="*/ 132 w 301"/>
                <a:gd name="T19" fmla="*/ 157 h 157"/>
                <a:gd name="T20" fmla="*/ 180 w 301"/>
                <a:gd name="T21" fmla="*/ 133 h 157"/>
                <a:gd name="T22" fmla="*/ 216 w 301"/>
                <a:gd name="T23" fmla="*/ 121 h 157"/>
                <a:gd name="T24" fmla="*/ 216 w 301"/>
                <a:gd name="T25" fmla="*/ 121 h 157"/>
                <a:gd name="T26" fmla="*/ 204 w 301"/>
                <a:gd name="T27" fmla="*/ 121 h 157"/>
                <a:gd name="T28" fmla="*/ 204 w 301"/>
                <a:gd name="T29" fmla="*/ 121 h 157"/>
                <a:gd name="T30" fmla="*/ 229 w 301"/>
                <a:gd name="T31" fmla="*/ 121 h 157"/>
                <a:gd name="T32" fmla="*/ 265 w 301"/>
                <a:gd name="T33" fmla="*/ 109 h 157"/>
                <a:gd name="T34" fmla="*/ 301 w 301"/>
                <a:gd name="T35" fmla="*/ 109 h 157"/>
                <a:gd name="T36" fmla="*/ 204 w 301"/>
                <a:gd name="T37" fmla="*/ 0 h 157"/>
                <a:gd name="T38" fmla="*/ 204 w 301"/>
                <a:gd name="T39" fmla="*/ 0 h 15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1"/>
                <a:gd name="T61" fmla="*/ 0 h 157"/>
                <a:gd name="T62" fmla="*/ 301 w 301"/>
                <a:gd name="T63" fmla="*/ 157 h 15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1" h="157">
                  <a:moveTo>
                    <a:pt x="204" y="0"/>
                  </a:moveTo>
                  <a:lnTo>
                    <a:pt x="180" y="12"/>
                  </a:lnTo>
                  <a:lnTo>
                    <a:pt x="168" y="12"/>
                  </a:lnTo>
                  <a:lnTo>
                    <a:pt x="156" y="12"/>
                  </a:lnTo>
                  <a:lnTo>
                    <a:pt x="120" y="24"/>
                  </a:lnTo>
                  <a:lnTo>
                    <a:pt x="84" y="36"/>
                  </a:lnTo>
                  <a:lnTo>
                    <a:pt x="48" y="48"/>
                  </a:lnTo>
                  <a:lnTo>
                    <a:pt x="0" y="60"/>
                  </a:lnTo>
                  <a:lnTo>
                    <a:pt x="132" y="157"/>
                  </a:lnTo>
                  <a:lnTo>
                    <a:pt x="180" y="133"/>
                  </a:lnTo>
                  <a:lnTo>
                    <a:pt x="216" y="121"/>
                  </a:lnTo>
                  <a:lnTo>
                    <a:pt x="204" y="121"/>
                  </a:lnTo>
                  <a:lnTo>
                    <a:pt x="229" y="121"/>
                  </a:lnTo>
                  <a:lnTo>
                    <a:pt x="265" y="109"/>
                  </a:lnTo>
                  <a:lnTo>
                    <a:pt x="301" y="109"/>
                  </a:lnTo>
                  <a:lnTo>
                    <a:pt x="204"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79" name="Freeform 81"/>
            <p:cNvSpPr>
              <a:spLocks/>
            </p:cNvSpPr>
            <p:nvPr/>
          </p:nvSpPr>
          <p:spPr bwMode="auto">
            <a:xfrm>
              <a:off x="2164" y="2670"/>
              <a:ext cx="157" cy="109"/>
            </a:xfrm>
            <a:custGeom>
              <a:avLst/>
              <a:gdLst>
                <a:gd name="T0" fmla="*/ 97 w 157"/>
                <a:gd name="T1" fmla="*/ 109 h 109"/>
                <a:gd name="T2" fmla="*/ 133 w 157"/>
                <a:gd name="T3" fmla="*/ 85 h 109"/>
                <a:gd name="T4" fmla="*/ 157 w 157"/>
                <a:gd name="T5" fmla="*/ 73 h 109"/>
                <a:gd name="T6" fmla="*/ 157 w 157"/>
                <a:gd name="T7" fmla="*/ 48 h 109"/>
                <a:gd name="T8" fmla="*/ 145 w 157"/>
                <a:gd name="T9" fmla="*/ 24 h 109"/>
                <a:gd name="T10" fmla="*/ 121 w 157"/>
                <a:gd name="T11" fmla="*/ 12 h 109"/>
                <a:gd name="T12" fmla="*/ 85 w 157"/>
                <a:gd name="T13" fmla="*/ 0 h 109"/>
                <a:gd name="T14" fmla="*/ 49 w 157"/>
                <a:gd name="T15" fmla="*/ 0 h 109"/>
                <a:gd name="T16" fmla="*/ 0 w 157"/>
                <a:gd name="T17" fmla="*/ 0 h 109"/>
                <a:gd name="T18" fmla="*/ 97 w 157"/>
                <a:gd name="T19" fmla="*/ 109 h 109"/>
                <a:gd name="T20" fmla="*/ 97 w 157"/>
                <a:gd name="T21" fmla="*/ 109 h 1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7"/>
                <a:gd name="T34" fmla="*/ 0 h 109"/>
                <a:gd name="T35" fmla="*/ 157 w 157"/>
                <a:gd name="T36" fmla="*/ 109 h 1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7" h="109">
                  <a:moveTo>
                    <a:pt x="97" y="109"/>
                  </a:moveTo>
                  <a:lnTo>
                    <a:pt x="133" y="85"/>
                  </a:lnTo>
                  <a:lnTo>
                    <a:pt x="157" y="73"/>
                  </a:lnTo>
                  <a:lnTo>
                    <a:pt x="157" y="48"/>
                  </a:lnTo>
                  <a:lnTo>
                    <a:pt x="145" y="24"/>
                  </a:lnTo>
                  <a:lnTo>
                    <a:pt x="121" y="12"/>
                  </a:lnTo>
                  <a:lnTo>
                    <a:pt x="85" y="0"/>
                  </a:lnTo>
                  <a:lnTo>
                    <a:pt x="49" y="0"/>
                  </a:lnTo>
                  <a:lnTo>
                    <a:pt x="0" y="0"/>
                  </a:lnTo>
                  <a:lnTo>
                    <a:pt x="97" y="109"/>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80" name="Freeform 82"/>
            <p:cNvSpPr>
              <a:spLocks/>
            </p:cNvSpPr>
            <p:nvPr/>
          </p:nvSpPr>
          <p:spPr bwMode="auto">
            <a:xfrm>
              <a:off x="2020" y="2815"/>
              <a:ext cx="144" cy="108"/>
            </a:xfrm>
            <a:custGeom>
              <a:avLst/>
              <a:gdLst>
                <a:gd name="T0" fmla="*/ 60 w 144"/>
                <a:gd name="T1" fmla="*/ 0 h 108"/>
                <a:gd name="T2" fmla="*/ 24 w 144"/>
                <a:gd name="T3" fmla="*/ 12 h 108"/>
                <a:gd name="T4" fmla="*/ 0 w 144"/>
                <a:gd name="T5" fmla="*/ 36 h 108"/>
                <a:gd name="T6" fmla="*/ 0 w 144"/>
                <a:gd name="T7" fmla="*/ 60 h 108"/>
                <a:gd name="T8" fmla="*/ 0 w 144"/>
                <a:gd name="T9" fmla="*/ 72 h 108"/>
                <a:gd name="T10" fmla="*/ 24 w 144"/>
                <a:gd name="T11" fmla="*/ 96 h 108"/>
                <a:gd name="T12" fmla="*/ 60 w 144"/>
                <a:gd name="T13" fmla="*/ 108 h 108"/>
                <a:gd name="T14" fmla="*/ 96 w 144"/>
                <a:gd name="T15" fmla="*/ 108 h 108"/>
                <a:gd name="T16" fmla="*/ 144 w 144"/>
                <a:gd name="T17" fmla="*/ 108 h 108"/>
                <a:gd name="T18" fmla="*/ 60 w 144"/>
                <a:gd name="T19" fmla="*/ 0 h 108"/>
                <a:gd name="T20" fmla="*/ 60 w 144"/>
                <a:gd name="T21" fmla="*/ 0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4"/>
                <a:gd name="T34" fmla="*/ 0 h 108"/>
                <a:gd name="T35" fmla="*/ 144 w 144"/>
                <a:gd name="T36" fmla="*/ 108 h 10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4" h="108">
                  <a:moveTo>
                    <a:pt x="60" y="0"/>
                  </a:moveTo>
                  <a:lnTo>
                    <a:pt x="24" y="12"/>
                  </a:lnTo>
                  <a:lnTo>
                    <a:pt x="0" y="36"/>
                  </a:lnTo>
                  <a:lnTo>
                    <a:pt x="0" y="60"/>
                  </a:lnTo>
                  <a:lnTo>
                    <a:pt x="0" y="72"/>
                  </a:lnTo>
                  <a:lnTo>
                    <a:pt x="24" y="96"/>
                  </a:lnTo>
                  <a:lnTo>
                    <a:pt x="60" y="108"/>
                  </a:lnTo>
                  <a:lnTo>
                    <a:pt x="96" y="108"/>
                  </a:lnTo>
                  <a:lnTo>
                    <a:pt x="144" y="108"/>
                  </a:lnTo>
                  <a:lnTo>
                    <a:pt x="6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81" name="Freeform 83"/>
            <p:cNvSpPr>
              <a:spLocks/>
            </p:cNvSpPr>
            <p:nvPr/>
          </p:nvSpPr>
          <p:spPr bwMode="auto">
            <a:xfrm>
              <a:off x="2080" y="2730"/>
              <a:ext cx="349" cy="193"/>
            </a:xfrm>
            <a:custGeom>
              <a:avLst/>
              <a:gdLst>
                <a:gd name="T0" fmla="*/ 217 w 349"/>
                <a:gd name="T1" fmla="*/ 0 h 193"/>
                <a:gd name="T2" fmla="*/ 217 w 349"/>
                <a:gd name="T3" fmla="*/ 0 h 193"/>
                <a:gd name="T4" fmla="*/ 169 w 349"/>
                <a:gd name="T5" fmla="*/ 25 h 193"/>
                <a:gd name="T6" fmla="*/ 121 w 349"/>
                <a:gd name="T7" fmla="*/ 49 h 193"/>
                <a:gd name="T8" fmla="*/ 72 w 349"/>
                <a:gd name="T9" fmla="*/ 61 h 193"/>
                <a:gd name="T10" fmla="*/ 48 w 349"/>
                <a:gd name="T11" fmla="*/ 73 h 193"/>
                <a:gd name="T12" fmla="*/ 24 w 349"/>
                <a:gd name="T13" fmla="*/ 85 h 193"/>
                <a:gd name="T14" fmla="*/ 0 w 349"/>
                <a:gd name="T15" fmla="*/ 85 h 193"/>
                <a:gd name="T16" fmla="*/ 0 w 349"/>
                <a:gd name="T17" fmla="*/ 85 h 193"/>
                <a:gd name="T18" fmla="*/ 0 w 349"/>
                <a:gd name="T19" fmla="*/ 85 h 193"/>
                <a:gd name="T20" fmla="*/ 84 w 349"/>
                <a:gd name="T21" fmla="*/ 193 h 193"/>
                <a:gd name="T22" fmla="*/ 84 w 349"/>
                <a:gd name="T23" fmla="*/ 193 h 193"/>
                <a:gd name="T24" fmla="*/ 109 w 349"/>
                <a:gd name="T25" fmla="*/ 181 h 193"/>
                <a:gd name="T26" fmla="*/ 133 w 349"/>
                <a:gd name="T27" fmla="*/ 181 h 193"/>
                <a:gd name="T28" fmla="*/ 157 w 349"/>
                <a:gd name="T29" fmla="*/ 169 h 193"/>
                <a:gd name="T30" fmla="*/ 193 w 349"/>
                <a:gd name="T31" fmla="*/ 157 h 193"/>
                <a:gd name="T32" fmla="*/ 241 w 349"/>
                <a:gd name="T33" fmla="*/ 133 h 193"/>
                <a:gd name="T34" fmla="*/ 289 w 349"/>
                <a:gd name="T35" fmla="*/ 121 h 193"/>
                <a:gd name="T36" fmla="*/ 349 w 349"/>
                <a:gd name="T37" fmla="*/ 97 h 193"/>
                <a:gd name="T38" fmla="*/ 349 w 349"/>
                <a:gd name="T39" fmla="*/ 97 h 193"/>
                <a:gd name="T40" fmla="*/ 217 w 349"/>
                <a:gd name="T41" fmla="*/ 0 h 193"/>
                <a:gd name="T42" fmla="*/ 217 w 349"/>
                <a:gd name="T43" fmla="*/ 0 h 19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49"/>
                <a:gd name="T67" fmla="*/ 0 h 193"/>
                <a:gd name="T68" fmla="*/ 349 w 349"/>
                <a:gd name="T69" fmla="*/ 193 h 19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49" h="193">
                  <a:moveTo>
                    <a:pt x="217" y="0"/>
                  </a:moveTo>
                  <a:lnTo>
                    <a:pt x="217" y="0"/>
                  </a:lnTo>
                  <a:lnTo>
                    <a:pt x="169" y="25"/>
                  </a:lnTo>
                  <a:lnTo>
                    <a:pt x="121" y="49"/>
                  </a:lnTo>
                  <a:lnTo>
                    <a:pt x="72" y="61"/>
                  </a:lnTo>
                  <a:lnTo>
                    <a:pt x="48" y="73"/>
                  </a:lnTo>
                  <a:lnTo>
                    <a:pt x="24" y="85"/>
                  </a:lnTo>
                  <a:lnTo>
                    <a:pt x="0" y="85"/>
                  </a:lnTo>
                  <a:lnTo>
                    <a:pt x="84" y="193"/>
                  </a:lnTo>
                  <a:lnTo>
                    <a:pt x="109" y="181"/>
                  </a:lnTo>
                  <a:lnTo>
                    <a:pt x="133" y="181"/>
                  </a:lnTo>
                  <a:lnTo>
                    <a:pt x="157" y="169"/>
                  </a:lnTo>
                  <a:lnTo>
                    <a:pt x="193" y="157"/>
                  </a:lnTo>
                  <a:lnTo>
                    <a:pt x="241" y="133"/>
                  </a:lnTo>
                  <a:lnTo>
                    <a:pt x="289" y="121"/>
                  </a:lnTo>
                  <a:lnTo>
                    <a:pt x="349" y="97"/>
                  </a:lnTo>
                  <a:lnTo>
                    <a:pt x="2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82" name="Freeform 84"/>
            <p:cNvSpPr>
              <a:spLocks/>
            </p:cNvSpPr>
            <p:nvPr/>
          </p:nvSpPr>
          <p:spPr bwMode="auto">
            <a:xfrm>
              <a:off x="2297" y="2670"/>
              <a:ext cx="300" cy="157"/>
            </a:xfrm>
            <a:custGeom>
              <a:avLst/>
              <a:gdLst>
                <a:gd name="T0" fmla="*/ 204 w 300"/>
                <a:gd name="T1" fmla="*/ 0 h 157"/>
                <a:gd name="T2" fmla="*/ 180 w 300"/>
                <a:gd name="T3" fmla="*/ 12 h 157"/>
                <a:gd name="T4" fmla="*/ 168 w 300"/>
                <a:gd name="T5" fmla="*/ 12 h 157"/>
                <a:gd name="T6" fmla="*/ 168 w 300"/>
                <a:gd name="T7" fmla="*/ 12 h 157"/>
                <a:gd name="T8" fmla="*/ 156 w 300"/>
                <a:gd name="T9" fmla="*/ 12 h 157"/>
                <a:gd name="T10" fmla="*/ 120 w 300"/>
                <a:gd name="T11" fmla="*/ 24 h 157"/>
                <a:gd name="T12" fmla="*/ 84 w 300"/>
                <a:gd name="T13" fmla="*/ 36 h 157"/>
                <a:gd name="T14" fmla="*/ 60 w 300"/>
                <a:gd name="T15" fmla="*/ 48 h 157"/>
                <a:gd name="T16" fmla="*/ 0 w 300"/>
                <a:gd name="T17" fmla="*/ 60 h 157"/>
                <a:gd name="T18" fmla="*/ 132 w 300"/>
                <a:gd name="T19" fmla="*/ 157 h 157"/>
                <a:gd name="T20" fmla="*/ 180 w 300"/>
                <a:gd name="T21" fmla="*/ 133 h 157"/>
                <a:gd name="T22" fmla="*/ 216 w 300"/>
                <a:gd name="T23" fmla="*/ 121 h 157"/>
                <a:gd name="T24" fmla="*/ 228 w 300"/>
                <a:gd name="T25" fmla="*/ 121 h 157"/>
                <a:gd name="T26" fmla="*/ 204 w 300"/>
                <a:gd name="T27" fmla="*/ 121 h 157"/>
                <a:gd name="T28" fmla="*/ 204 w 300"/>
                <a:gd name="T29" fmla="*/ 121 h 157"/>
                <a:gd name="T30" fmla="*/ 228 w 300"/>
                <a:gd name="T31" fmla="*/ 121 h 157"/>
                <a:gd name="T32" fmla="*/ 264 w 300"/>
                <a:gd name="T33" fmla="*/ 109 h 157"/>
                <a:gd name="T34" fmla="*/ 300 w 300"/>
                <a:gd name="T35" fmla="*/ 109 h 157"/>
                <a:gd name="T36" fmla="*/ 204 w 300"/>
                <a:gd name="T37" fmla="*/ 0 h 157"/>
                <a:gd name="T38" fmla="*/ 204 w 300"/>
                <a:gd name="T39" fmla="*/ 0 h 15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0"/>
                <a:gd name="T61" fmla="*/ 0 h 157"/>
                <a:gd name="T62" fmla="*/ 300 w 300"/>
                <a:gd name="T63" fmla="*/ 157 h 15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0" h="157">
                  <a:moveTo>
                    <a:pt x="204" y="0"/>
                  </a:moveTo>
                  <a:lnTo>
                    <a:pt x="180" y="12"/>
                  </a:lnTo>
                  <a:lnTo>
                    <a:pt x="168" y="12"/>
                  </a:lnTo>
                  <a:lnTo>
                    <a:pt x="156" y="12"/>
                  </a:lnTo>
                  <a:lnTo>
                    <a:pt x="120" y="24"/>
                  </a:lnTo>
                  <a:lnTo>
                    <a:pt x="84" y="36"/>
                  </a:lnTo>
                  <a:lnTo>
                    <a:pt x="60" y="48"/>
                  </a:lnTo>
                  <a:lnTo>
                    <a:pt x="0" y="60"/>
                  </a:lnTo>
                  <a:lnTo>
                    <a:pt x="132" y="157"/>
                  </a:lnTo>
                  <a:lnTo>
                    <a:pt x="180" y="133"/>
                  </a:lnTo>
                  <a:lnTo>
                    <a:pt x="216" y="121"/>
                  </a:lnTo>
                  <a:lnTo>
                    <a:pt x="228" y="121"/>
                  </a:lnTo>
                  <a:lnTo>
                    <a:pt x="204" y="121"/>
                  </a:lnTo>
                  <a:lnTo>
                    <a:pt x="228" y="121"/>
                  </a:lnTo>
                  <a:lnTo>
                    <a:pt x="264" y="109"/>
                  </a:lnTo>
                  <a:lnTo>
                    <a:pt x="300" y="109"/>
                  </a:lnTo>
                  <a:lnTo>
                    <a:pt x="20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83" name="Freeform 85"/>
            <p:cNvSpPr>
              <a:spLocks/>
            </p:cNvSpPr>
            <p:nvPr/>
          </p:nvSpPr>
          <p:spPr bwMode="auto">
            <a:xfrm>
              <a:off x="2501" y="2670"/>
              <a:ext cx="157" cy="109"/>
            </a:xfrm>
            <a:custGeom>
              <a:avLst/>
              <a:gdLst>
                <a:gd name="T0" fmla="*/ 96 w 157"/>
                <a:gd name="T1" fmla="*/ 109 h 109"/>
                <a:gd name="T2" fmla="*/ 133 w 157"/>
                <a:gd name="T3" fmla="*/ 85 h 109"/>
                <a:gd name="T4" fmla="*/ 157 w 157"/>
                <a:gd name="T5" fmla="*/ 73 h 109"/>
                <a:gd name="T6" fmla="*/ 157 w 157"/>
                <a:gd name="T7" fmla="*/ 48 h 109"/>
                <a:gd name="T8" fmla="*/ 145 w 157"/>
                <a:gd name="T9" fmla="*/ 24 h 109"/>
                <a:gd name="T10" fmla="*/ 121 w 157"/>
                <a:gd name="T11" fmla="*/ 12 h 109"/>
                <a:gd name="T12" fmla="*/ 84 w 157"/>
                <a:gd name="T13" fmla="*/ 0 h 109"/>
                <a:gd name="T14" fmla="*/ 48 w 157"/>
                <a:gd name="T15" fmla="*/ 0 h 109"/>
                <a:gd name="T16" fmla="*/ 0 w 157"/>
                <a:gd name="T17" fmla="*/ 0 h 109"/>
                <a:gd name="T18" fmla="*/ 96 w 157"/>
                <a:gd name="T19" fmla="*/ 109 h 109"/>
                <a:gd name="T20" fmla="*/ 96 w 157"/>
                <a:gd name="T21" fmla="*/ 109 h 1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7"/>
                <a:gd name="T34" fmla="*/ 0 h 109"/>
                <a:gd name="T35" fmla="*/ 157 w 157"/>
                <a:gd name="T36" fmla="*/ 109 h 1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7" h="109">
                  <a:moveTo>
                    <a:pt x="96" y="109"/>
                  </a:moveTo>
                  <a:lnTo>
                    <a:pt x="133" y="85"/>
                  </a:lnTo>
                  <a:lnTo>
                    <a:pt x="157" y="73"/>
                  </a:lnTo>
                  <a:lnTo>
                    <a:pt x="157" y="48"/>
                  </a:lnTo>
                  <a:lnTo>
                    <a:pt x="145" y="24"/>
                  </a:lnTo>
                  <a:lnTo>
                    <a:pt x="121" y="12"/>
                  </a:lnTo>
                  <a:lnTo>
                    <a:pt x="84" y="0"/>
                  </a:lnTo>
                  <a:lnTo>
                    <a:pt x="48" y="0"/>
                  </a:lnTo>
                  <a:lnTo>
                    <a:pt x="0" y="0"/>
                  </a:lnTo>
                  <a:lnTo>
                    <a:pt x="96" y="1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84" name="Freeform 86"/>
            <p:cNvSpPr>
              <a:spLocks/>
            </p:cNvSpPr>
            <p:nvPr/>
          </p:nvSpPr>
          <p:spPr bwMode="auto">
            <a:xfrm>
              <a:off x="2357" y="2815"/>
              <a:ext cx="144" cy="108"/>
            </a:xfrm>
            <a:custGeom>
              <a:avLst/>
              <a:gdLst>
                <a:gd name="T0" fmla="*/ 60 w 144"/>
                <a:gd name="T1" fmla="*/ 0 h 108"/>
                <a:gd name="T2" fmla="*/ 24 w 144"/>
                <a:gd name="T3" fmla="*/ 12 h 108"/>
                <a:gd name="T4" fmla="*/ 0 w 144"/>
                <a:gd name="T5" fmla="*/ 36 h 108"/>
                <a:gd name="T6" fmla="*/ 0 w 144"/>
                <a:gd name="T7" fmla="*/ 60 h 108"/>
                <a:gd name="T8" fmla="*/ 12 w 144"/>
                <a:gd name="T9" fmla="*/ 72 h 108"/>
                <a:gd name="T10" fmla="*/ 24 w 144"/>
                <a:gd name="T11" fmla="*/ 96 h 108"/>
                <a:gd name="T12" fmla="*/ 60 w 144"/>
                <a:gd name="T13" fmla="*/ 108 h 108"/>
                <a:gd name="T14" fmla="*/ 96 w 144"/>
                <a:gd name="T15" fmla="*/ 108 h 108"/>
                <a:gd name="T16" fmla="*/ 144 w 144"/>
                <a:gd name="T17" fmla="*/ 108 h 108"/>
                <a:gd name="T18" fmla="*/ 60 w 144"/>
                <a:gd name="T19" fmla="*/ 0 h 108"/>
                <a:gd name="T20" fmla="*/ 60 w 144"/>
                <a:gd name="T21" fmla="*/ 0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4"/>
                <a:gd name="T34" fmla="*/ 0 h 108"/>
                <a:gd name="T35" fmla="*/ 144 w 144"/>
                <a:gd name="T36" fmla="*/ 108 h 10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4" h="108">
                  <a:moveTo>
                    <a:pt x="60" y="0"/>
                  </a:moveTo>
                  <a:lnTo>
                    <a:pt x="24" y="12"/>
                  </a:lnTo>
                  <a:lnTo>
                    <a:pt x="0" y="36"/>
                  </a:lnTo>
                  <a:lnTo>
                    <a:pt x="0" y="60"/>
                  </a:lnTo>
                  <a:lnTo>
                    <a:pt x="12" y="72"/>
                  </a:lnTo>
                  <a:lnTo>
                    <a:pt x="24" y="96"/>
                  </a:lnTo>
                  <a:lnTo>
                    <a:pt x="60" y="108"/>
                  </a:lnTo>
                  <a:lnTo>
                    <a:pt x="96" y="108"/>
                  </a:lnTo>
                  <a:lnTo>
                    <a:pt x="144" y="108"/>
                  </a:lnTo>
                  <a:lnTo>
                    <a:pt x="6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85" name="Freeform 87"/>
            <p:cNvSpPr>
              <a:spLocks/>
            </p:cNvSpPr>
            <p:nvPr/>
          </p:nvSpPr>
          <p:spPr bwMode="auto">
            <a:xfrm>
              <a:off x="2417" y="2730"/>
              <a:ext cx="361" cy="193"/>
            </a:xfrm>
            <a:custGeom>
              <a:avLst/>
              <a:gdLst>
                <a:gd name="T0" fmla="*/ 229 w 361"/>
                <a:gd name="T1" fmla="*/ 0 h 193"/>
                <a:gd name="T2" fmla="*/ 229 w 361"/>
                <a:gd name="T3" fmla="*/ 0 h 193"/>
                <a:gd name="T4" fmla="*/ 168 w 361"/>
                <a:gd name="T5" fmla="*/ 25 h 193"/>
                <a:gd name="T6" fmla="*/ 120 w 361"/>
                <a:gd name="T7" fmla="*/ 49 h 193"/>
                <a:gd name="T8" fmla="*/ 84 w 361"/>
                <a:gd name="T9" fmla="*/ 61 h 193"/>
                <a:gd name="T10" fmla="*/ 48 w 361"/>
                <a:gd name="T11" fmla="*/ 73 h 193"/>
                <a:gd name="T12" fmla="*/ 24 w 361"/>
                <a:gd name="T13" fmla="*/ 85 h 193"/>
                <a:gd name="T14" fmla="*/ 12 w 361"/>
                <a:gd name="T15" fmla="*/ 85 h 193"/>
                <a:gd name="T16" fmla="*/ 0 w 361"/>
                <a:gd name="T17" fmla="*/ 85 h 193"/>
                <a:gd name="T18" fmla="*/ 0 w 361"/>
                <a:gd name="T19" fmla="*/ 85 h 193"/>
                <a:gd name="T20" fmla="*/ 84 w 361"/>
                <a:gd name="T21" fmla="*/ 193 h 193"/>
                <a:gd name="T22" fmla="*/ 84 w 361"/>
                <a:gd name="T23" fmla="*/ 193 h 193"/>
                <a:gd name="T24" fmla="*/ 108 w 361"/>
                <a:gd name="T25" fmla="*/ 181 h 193"/>
                <a:gd name="T26" fmla="*/ 132 w 361"/>
                <a:gd name="T27" fmla="*/ 181 h 193"/>
                <a:gd name="T28" fmla="*/ 156 w 361"/>
                <a:gd name="T29" fmla="*/ 169 h 193"/>
                <a:gd name="T30" fmla="*/ 192 w 361"/>
                <a:gd name="T31" fmla="*/ 157 h 193"/>
                <a:gd name="T32" fmla="*/ 241 w 361"/>
                <a:gd name="T33" fmla="*/ 133 h 193"/>
                <a:gd name="T34" fmla="*/ 289 w 361"/>
                <a:gd name="T35" fmla="*/ 121 h 193"/>
                <a:gd name="T36" fmla="*/ 349 w 361"/>
                <a:gd name="T37" fmla="*/ 97 h 193"/>
                <a:gd name="T38" fmla="*/ 361 w 361"/>
                <a:gd name="T39" fmla="*/ 97 h 193"/>
                <a:gd name="T40" fmla="*/ 229 w 361"/>
                <a:gd name="T41" fmla="*/ 0 h 193"/>
                <a:gd name="T42" fmla="*/ 229 w 361"/>
                <a:gd name="T43" fmla="*/ 0 h 19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61"/>
                <a:gd name="T67" fmla="*/ 0 h 193"/>
                <a:gd name="T68" fmla="*/ 361 w 361"/>
                <a:gd name="T69" fmla="*/ 193 h 19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61" h="193">
                  <a:moveTo>
                    <a:pt x="229" y="0"/>
                  </a:moveTo>
                  <a:lnTo>
                    <a:pt x="229" y="0"/>
                  </a:lnTo>
                  <a:lnTo>
                    <a:pt x="168" y="25"/>
                  </a:lnTo>
                  <a:lnTo>
                    <a:pt x="120" y="49"/>
                  </a:lnTo>
                  <a:lnTo>
                    <a:pt x="84" y="61"/>
                  </a:lnTo>
                  <a:lnTo>
                    <a:pt x="48" y="73"/>
                  </a:lnTo>
                  <a:lnTo>
                    <a:pt x="24" y="85"/>
                  </a:lnTo>
                  <a:lnTo>
                    <a:pt x="12" y="85"/>
                  </a:lnTo>
                  <a:lnTo>
                    <a:pt x="0" y="85"/>
                  </a:lnTo>
                  <a:lnTo>
                    <a:pt x="84" y="193"/>
                  </a:lnTo>
                  <a:lnTo>
                    <a:pt x="108" y="181"/>
                  </a:lnTo>
                  <a:lnTo>
                    <a:pt x="132" y="181"/>
                  </a:lnTo>
                  <a:lnTo>
                    <a:pt x="156" y="169"/>
                  </a:lnTo>
                  <a:lnTo>
                    <a:pt x="192" y="157"/>
                  </a:lnTo>
                  <a:lnTo>
                    <a:pt x="241" y="133"/>
                  </a:lnTo>
                  <a:lnTo>
                    <a:pt x="289" y="121"/>
                  </a:lnTo>
                  <a:lnTo>
                    <a:pt x="349" y="97"/>
                  </a:lnTo>
                  <a:lnTo>
                    <a:pt x="361" y="97"/>
                  </a:lnTo>
                  <a:lnTo>
                    <a:pt x="229"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86" name="Freeform 88"/>
            <p:cNvSpPr>
              <a:spLocks/>
            </p:cNvSpPr>
            <p:nvPr/>
          </p:nvSpPr>
          <p:spPr bwMode="auto">
            <a:xfrm>
              <a:off x="2646" y="2670"/>
              <a:ext cx="288" cy="157"/>
            </a:xfrm>
            <a:custGeom>
              <a:avLst/>
              <a:gdLst>
                <a:gd name="T0" fmla="*/ 204 w 288"/>
                <a:gd name="T1" fmla="*/ 0 h 157"/>
                <a:gd name="T2" fmla="*/ 168 w 288"/>
                <a:gd name="T3" fmla="*/ 12 h 157"/>
                <a:gd name="T4" fmla="*/ 168 w 288"/>
                <a:gd name="T5" fmla="*/ 12 h 157"/>
                <a:gd name="T6" fmla="*/ 168 w 288"/>
                <a:gd name="T7" fmla="*/ 12 h 157"/>
                <a:gd name="T8" fmla="*/ 144 w 288"/>
                <a:gd name="T9" fmla="*/ 12 h 157"/>
                <a:gd name="T10" fmla="*/ 108 w 288"/>
                <a:gd name="T11" fmla="*/ 24 h 157"/>
                <a:gd name="T12" fmla="*/ 84 w 288"/>
                <a:gd name="T13" fmla="*/ 36 h 157"/>
                <a:gd name="T14" fmla="*/ 48 w 288"/>
                <a:gd name="T15" fmla="*/ 48 h 157"/>
                <a:gd name="T16" fmla="*/ 0 w 288"/>
                <a:gd name="T17" fmla="*/ 60 h 157"/>
                <a:gd name="T18" fmla="*/ 132 w 288"/>
                <a:gd name="T19" fmla="*/ 157 h 157"/>
                <a:gd name="T20" fmla="*/ 180 w 288"/>
                <a:gd name="T21" fmla="*/ 133 h 157"/>
                <a:gd name="T22" fmla="*/ 204 w 288"/>
                <a:gd name="T23" fmla="*/ 121 h 157"/>
                <a:gd name="T24" fmla="*/ 216 w 288"/>
                <a:gd name="T25" fmla="*/ 121 h 157"/>
                <a:gd name="T26" fmla="*/ 204 w 288"/>
                <a:gd name="T27" fmla="*/ 121 h 157"/>
                <a:gd name="T28" fmla="*/ 192 w 288"/>
                <a:gd name="T29" fmla="*/ 121 h 157"/>
                <a:gd name="T30" fmla="*/ 216 w 288"/>
                <a:gd name="T31" fmla="*/ 121 h 157"/>
                <a:gd name="T32" fmla="*/ 252 w 288"/>
                <a:gd name="T33" fmla="*/ 109 h 157"/>
                <a:gd name="T34" fmla="*/ 288 w 288"/>
                <a:gd name="T35" fmla="*/ 109 h 157"/>
                <a:gd name="T36" fmla="*/ 204 w 288"/>
                <a:gd name="T37" fmla="*/ 0 h 157"/>
                <a:gd name="T38" fmla="*/ 204 w 288"/>
                <a:gd name="T39" fmla="*/ 0 h 15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88"/>
                <a:gd name="T61" fmla="*/ 0 h 157"/>
                <a:gd name="T62" fmla="*/ 288 w 288"/>
                <a:gd name="T63" fmla="*/ 157 h 15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88" h="157">
                  <a:moveTo>
                    <a:pt x="204" y="0"/>
                  </a:moveTo>
                  <a:lnTo>
                    <a:pt x="168" y="12"/>
                  </a:lnTo>
                  <a:lnTo>
                    <a:pt x="144" y="12"/>
                  </a:lnTo>
                  <a:lnTo>
                    <a:pt x="108" y="24"/>
                  </a:lnTo>
                  <a:lnTo>
                    <a:pt x="84" y="36"/>
                  </a:lnTo>
                  <a:lnTo>
                    <a:pt x="48" y="48"/>
                  </a:lnTo>
                  <a:lnTo>
                    <a:pt x="0" y="60"/>
                  </a:lnTo>
                  <a:lnTo>
                    <a:pt x="132" y="157"/>
                  </a:lnTo>
                  <a:lnTo>
                    <a:pt x="180" y="133"/>
                  </a:lnTo>
                  <a:lnTo>
                    <a:pt x="204" y="121"/>
                  </a:lnTo>
                  <a:lnTo>
                    <a:pt x="216" y="121"/>
                  </a:lnTo>
                  <a:lnTo>
                    <a:pt x="204" y="121"/>
                  </a:lnTo>
                  <a:lnTo>
                    <a:pt x="192" y="121"/>
                  </a:lnTo>
                  <a:lnTo>
                    <a:pt x="216" y="121"/>
                  </a:lnTo>
                  <a:lnTo>
                    <a:pt x="252" y="109"/>
                  </a:lnTo>
                  <a:lnTo>
                    <a:pt x="288" y="109"/>
                  </a:lnTo>
                  <a:lnTo>
                    <a:pt x="204"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87" name="Freeform 89"/>
            <p:cNvSpPr>
              <a:spLocks/>
            </p:cNvSpPr>
            <p:nvPr/>
          </p:nvSpPr>
          <p:spPr bwMode="auto">
            <a:xfrm>
              <a:off x="2850" y="2670"/>
              <a:ext cx="144" cy="109"/>
            </a:xfrm>
            <a:custGeom>
              <a:avLst/>
              <a:gdLst>
                <a:gd name="T0" fmla="*/ 84 w 144"/>
                <a:gd name="T1" fmla="*/ 109 h 109"/>
                <a:gd name="T2" fmla="*/ 132 w 144"/>
                <a:gd name="T3" fmla="*/ 85 h 109"/>
                <a:gd name="T4" fmla="*/ 144 w 144"/>
                <a:gd name="T5" fmla="*/ 73 h 109"/>
                <a:gd name="T6" fmla="*/ 144 w 144"/>
                <a:gd name="T7" fmla="*/ 48 h 109"/>
                <a:gd name="T8" fmla="*/ 132 w 144"/>
                <a:gd name="T9" fmla="*/ 24 h 109"/>
                <a:gd name="T10" fmla="*/ 108 w 144"/>
                <a:gd name="T11" fmla="*/ 12 h 109"/>
                <a:gd name="T12" fmla="*/ 84 w 144"/>
                <a:gd name="T13" fmla="*/ 0 h 109"/>
                <a:gd name="T14" fmla="*/ 36 w 144"/>
                <a:gd name="T15" fmla="*/ 0 h 109"/>
                <a:gd name="T16" fmla="*/ 0 w 144"/>
                <a:gd name="T17" fmla="*/ 0 h 109"/>
                <a:gd name="T18" fmla="*/ 84 w 144"/>
                <a:gd name="T19" fmla="*/ 109 h 109"/>
                <a:gd name="T20" fmla="*/ 84 w 144"/>
                <a:gd name="T21" fmla="*/ 109 h 1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4"/>
                <a:gd name="T34" fmla="*/ 0 h 109"/>
                <a:gd name="T35" fmla="*/ 144 w 144"/>
                <a:gd name="T36" fmla="*/ 109 h 1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4" h="109">
                  <a:moveTo>
                    <a:pt x="84" y="109"/>
                  </a:moveTo>
                  <a:lnTo>
                    <a:pt x="132" y="85"/>
                  </a:lnTo>
                  <a:lnTo>
                    <a:pt x="144" y="73"/>
                  </a:lnTo>
                  <a:lnTo>
                    <a:pt x="144" y="48"/>
                  </a:lnTo>
                  <a:lnTo>
                    <a:pt x="132" y="24"/>
                  </a:lnTo>
                  <a:lnTo>
                    <a:pt x="108" y="12"/>
                  </a:lnTo>
                  <a:lnTo>
                    <a:pt x="84" y="0"/>
                  </a:lnTo>
                  <a:lnTo>
                    <a:pt x="36" y="0"/>
                  </a:lnTo>
                  <a:lnTo>
                    <a:pt x="0" y="0"/>
                  </a:lnTo>
                  <a:lnTo>
                    <a:pt x="84" y="109"/>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88" name="Freeform 90"/>
            <p:cNvSpPr>
              <a:spLocks/>
            </p:cNvSpPr>
            <p:nvPr/>
          </p:nvSpPr>
          <p:spPr bwMode="auto">
            <a:xfrm>
              <a:off x="2694" y="2815"/>
              <a:ext cx="144" cy="108"/>
            </a:xfrm>
            <a:custGeom>
              <a:avLst/>
              <a:gdLst>
                <a:gd name="T0" fmla="*/ 72 w 144"/>
                <a:gd name="T1" fmla="*/ 0 h 108"/>
                <a:gd name="T2" fmla="*/ 24 w 144"/>
                <a:gd name="T3" fmla="*/ 12 h 108"/>
                <a:gd name="T4" fmla="*/ 12 w 144"/>
                <a:gd name="T5" fmla="*/ 36 h 108"/>
                <a:gd name="T6" fmla="*/ 0 w 144"/>
                <a:gd name="T7" fmla="*/ 60 h 108"/>
                <a:gd name="T8" fmla="*/ 12 w 144"/>
                <a:gd name="T9" fmla="*/ 72 h 108"/>
                <a:gd name="T10" fmla="*/ 36 w 144"/>
                <a:gd name="T11" fmla="*/ 96 h 108"/>
                <a:gd name="T12" fmla="*/ 60 w 144"/>
                <a:gd name="T13" fmla="*/ 108 h 108"/>
                <a:gd name="T14" fmla="*/ 108 w 144"/>
                <a:gd name="T15" fmla="*/ 108 h 108"/>
                <a:gd name="T16" fmla="*/ 144 w 144"/>
                <a:gd name="T17" fmla="*/ 108 h 108"/>
                <a:gd name="T18" fmla="*/ 72 w 144"/>
                <a:gd name="T19" fmla="*/ 0 h 108"/>
                <a:gd name="T20" fmla="*/ 72 w 144"/>
                <a:gd name="T21" fmla="*/ 0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4"/>
                <a:gd name="T34" fmla="*/ 0 h 108"/>
                <a:gd name="T35" fmla="*/ 144 w 144"/>
                <a:gd name="T36" fmla="*/ 108 h 10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4" h="108">
                  <a:moveTo>
                    <a:pt x="72" y="0"/>
                  </a:moveTo>
                  <a:lnTo>
                    <a:pt x="24" y="12"/>
                  </a:lnTo>
                  <a:lnTo>
                    <a:pt x="12" y="36"/>
                  </a:lnTo>
                  <a:lnTo>
                    <a:pt x="0" y="60"/>
                  </a:lnTo>
                  <a:lnTo>
                    <a:pt x="12" y="72"/>
                  </a:lnTo>
                  <a:lnTo>
                    <a:pt x="36" y="96"/>
                  </a:lnTo>
                  <a:lnTo>
                    <a:pt x="60" y="108"/>
                  </a:lnTo>
                  <a:lnTo>
                    <a:pt x="108" y="108"/>
                  </a:lnTo>
                  <a:lnTo>
                    <a:pt x="144" y="108"/>
                  </a:lnTo>
                  <a:lnTo>
                    <a:pt x="7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89" name="Freeform 91"/>
            <p:cNvSpPr>
              <a:spLocks/>
            </p:cNvSpPr>
            <p:nvPr/>
          </p:nvSpPr>
          <p:spPr bwMode="auto">
            <a:xfrm>
              <a:off x="2766" y="2730"/>
              <a:ext cx="349" cy="193"/>
            </a:xfrm>
            <a:custGeom>
              <a:avLst/>
              <a:gdLst>
                <a:gd name="T0" fmla="*/ 216 w 349"/>
                <a:gd name="T1" fmla="*/ 0 h 193"/>
                <a:gd name="T2" fmla="*/ 216 w 349"/>
                <a:gd name="T3" fmla="*/ 0 h 193"/>
                <a:gd name="T4" fmla="*/ 156 w 349"/>
                <a:gd name="T5" fmla="*/ 25 h 193"/>
                <a:gd name="T6" fmla="*/ 120 w 349"/>
                <a:gd name="T7" fmla="*/ 49 h 193"/>
                <a:gd name="T8" fmla="*/ 72 w 349"/>
                <a:gd name="T9" fmla="*/ 61 h 193"/>
                <a:gd name="T10" fmla="*/ 48 w 349"/>
                <a:gd name="T11" fmla="*/ 73 h 193"/>
                <a:gd name="T12" fmla="*/ 24 w 349"/>
                <a:gd name="T13" fmla="*/ 85 h 193"/>
                <a:gd name="T14" fmla="*/ 0 w 349"/>
                <a:gd name="T15" fmla="*/ 85 h 193"/>
                <a:gd name="T16" fmla="*/ 0 w 349"/>
                <a:gd name="T17" fmla="*/ 85 h 193"/>
                <a:gd name="T18" fmla="*/ 0 w 349"/>
                <a:gd name="T19" fmla="*/ 85 h 193"/>
                <a:gd name="T20" fmla="*/ 72 w 349"/>
                <a:gd name="T21" fmla="*/ 193 h 193"/>
                <a:gd name="T22" fmla="*/ 84 w 349"/>
                <a:gd name="T23" fmla="*/ 193 h 193"/>
                <a:gd name="T24" fmla="*/ 96 w 349"/>
                <a:gd name="T25" fmla="*/ 181 h 193"/>
                <a:gd name="T26" fmla="*/ 120 w 349"/>
                <a:gd name="T27" fmla="*/ 181 h 193"/>
                <a:gd name="T28" fmla="*/ 156 w 349"/>
                <a:gd name="T29" fmla="*/ 169 h 193"/>
                <a:gd name="T30" fmla="*/ 192 w 349"/>
                <a:gd name="T31" fmla="*/ 157 h 193"/>
                <a:gd name="T32" fmla="*/ 228 w 349"/>
                <a:gd name="T33" fmla="*/ 133 h 193"/>
                <a:gd name="T34" fmla="*/ 289 w 349"/>
                <a:gd name="T35" fmla="*/ 121 h 193"/>
                <a:gd name="T36" fmla="*/ 349 w 349"/>
                <a:gd name="T37" fmla="*/ 97 h 193"/>
                <a:gd name="T38" fmla="*/ 349 w 349"/>
                <a:gd name="T39" fmla="*/ 97 h 193"/>
                <a:gd name="T40" fmla="*/ 216 w 349"/>
                <a:gd name="T41" fmla="*/ 0 h 193"/>
                <a:gd name="T42" fmla="*/ 216 w 349"/>
                <a:gd name="T43" fmla="*/ 0 h 19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49"/>
                <a:gd name="T67" fmla="*/ 0 h 193"/>
                <a:gd name="T68" fmla="*/ 349 w 349"/>
                <a:gd name="T69" fmla="*/ 193 h 19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49" h="193">
                  <a:moveTo>
                    <a:pt x="216" y="0"/>
                  </a:moveTo>
                  <a:lnTo>
                    <a:pt x="216" y="0"/>
                  </a:lnTo>
                  <a:lnTo>
                    <a:pt x="156" y="25"/>
                  </a:lnTo>
                  <a:lnTo>
                    <a:pt x="120" y="49"/>
                  </a:lnTo>
                  <a:lnTo>
                    <a:pt x="72" y="61"/>
                  </a:lnTo>
                  <a:lnTo>
                    <a:pt x="48" y="73"/>
                  </a:lnTo>
                  <a:lnTo>
                    <a:pt x="24" y="85"/>
                  </a:lnTo>
                  <a:lnTo>
                    <a:pt x="0" y="85"/>
                  </a:lnTo>
                  <a:lnTo>
                    <a:pt x="72" y="193"/>
                  </a:lnTo>
                  <a:lnTo>
                    <a:pt x="84" y="193"/>
                  </a:lnTo>
                  <a:lnTo>
                    <a:pt x="96" y="181"/>
                  </a:lnTo>
                  <a:lnTo>
                    <a:pt x="120" y="181"/>
                  </a:lnTo>
                  <a:lnTo>
                    <a:pt x="156" y="169"/>
                  </a:lnTo>
                  <a:lnTo>
                    <a:pt x="192" y="157"/>
                  </a:lnTo>
                  <a:lnTo>
                    <a:pt x="228" y="133"/>
                  </a:lnTo>
                  <a:lnTo>
                    <a:pt x="289" y="121"/>
                  </a:lnTo>
                  <a:lnTo>
                    <a:pt x="349" y="97"/>
                  </a:lnTo>
                  <a:lnTo>
                    <a:pt x="2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90" name="Freeform 92"/>
            <p:cNvSpPr>
              <a:spLocks/>
            </p:cNvSpPr>
            <p:nvPr/>
          </p:nvSpPr>
          <p:spPr bwMode="auto">
            <a:xfrm>
              <a:off x="2982" y="2670"/>
              <a:ext cx="301" cy="157"/>
            </a:xfrm>
            <a:custGeom>
              <a:avLst/>
              <a:gdLst>
                <a:gd name="T0" fmla="*/ 205 w 301"/>
                <a:gd name="T1" fmla="*/ 0 h 157"/>
                <a:gd name="T2" fmla="*/ 181 w 301"/>
                <a:gd name="T3" fmla="*/ 12 h 157"/>
                <a:gd name="T4" fmla="*/ 169 w 301"/>
                <a:gd name="T5" fmla="*/ 12 h 157"/>
                <a:gd name="T6" fmla="*/ 169 w 301"/>
                <a:gd name="T7" fmla="*/ 12 h 157"/>
                <a:gd name="T8" fmla="*/ 157 w 301"/>
                <a:gd name="T9" fmla="*/ 12 h 157"/>
                <a:gd name="T10" fmla="*/ 109 w 301"/>
                <a:gd name="T11" fmla="*/ 24 h 157"/>
                <a:gd name="T12" fmla="*/ 85 w 301"/>
                <a:gd name="T13" fmla="*/ 36 h 157"/>
                <a:gd name="T14" fmla="*/ 48 w 301"/>
                <a:gd name="T15" fmla="*/ 48 h 157"/>
                <a:gd name="T16" fmla="*/ 0 w 301"/>
                <a:gd name="T17" fmla="*/ 60 h 157"/>
                <a:gd name="T18" fmla="*/ 133 w 301"/>
                <a:gd name="T19" fmla="*/ 157 h 157"/>
                <a:gd name="T20" fmla="*/ 181 w 301"/>
                <a:gd name="T21" fmla="*/ 133 h 157"/>
                <a:gd name="T22" fmla="*/ 217 w 301"/>
                <a:gd name="T23" fmla="*/ 121 h 157"/>
                <a:gd name="T24" fmla="*/ 217 w 301"/>
                <a:gd name="T25" fmla="*/ 121 h 157"/>
                <a:gd name="T26" fmla="*/ 205 w 301"/>
                <a:gd name="T27" fmla="*/ 121 h 157"/>
                <a:gd name="T28" fmla="*/ 229 w 301"/>
                <a:gd name="T29" fmla="*/ 121 h 157"/>
                <a:gd name="T30" fmla="*/ 253 w 301"/>
                <a:gd name="T31" fmla="*/ 109 h 157"/>
                <a:gd name="T32" fmla="*/ 301 w 301"/>
                <a:gd name="T33" fmla="*/ 109 h 157"/>
                <a:gd name="T34" fmla="*/ 205 w 301"/>
                <a:gd name="T35" fmla="*/ 0 h 157"/>
                <a:gd name="T36" fmla="*/ 205 w 301"/>
                <a:gd name="T37" fmla="*/ 0 h 15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1"/>
                <a:gd name="T58" fmla="*/ 0 h 157"/>
                <a:gd name="T59" fmla="*/ 301 w 301"/>
                <a:gd name="T60" fmla="*/ 157 h 15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1" h="157">
                  <a:moveTo>
                    <a:pt x="205" y="0"/>
                  </a:moveTo>
                  <a:lnTo>
                    <a:pt x="181" y="12"/>
                  </a:lnTo>
                  <a:lnTo>
                    <a:pt x="169" y="12"/>
                  </a:lnTo>
                  <a:lnTo>
                    <a:pt x="157" y="12"/>
                  </a:lnTo>
                  <a:lnTo>
                    <a:pt x="109" y="24"/>
                  </a:lnTo>
                  <a:lnTo>
                    <a:pt x="85" y="36"/>
                  </a:lnTo>
                  <a:lnTo>
                    <a:pt x="48" y="48"/>
                  </a:lnTo>
                  <a:lnTo>
                    <a:pt x="0" y="60"/>
                  </a:lnTo>
                  <a:lnTo>
                    <a:pt x="133" y="157"/>
                  </a:lnTo>
                  <a:lnTo>
                    <a:pt x="181" y="133"/>
                  </a:lnTo>
                  <a:lnTo>
                    <a:pt x="217" y="121"/>
                  </a:lnTo>
                  <a:lnTo>
                    <a:pt x="205" y="121"/>
                  </a:lnTo>
                  <a:lnTo>
                    <a:pt x="229" y="121"/>
                  </a:lnTo>
                  <a:lnTo>
                    <a:pt x="253" y="109"/>
                  </a:lnTo>
                  <a:lnTo>
                    <a:pt x="301" y="109"/>
                  </a:lnTo>
                  <a:lnTo>
                    <a:pt x="20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91" name="Freeform 93"/>
            <p:cNvSpPr>
              <a:spLocks/>
            </p:cNvSpPr>
            <p:nvPr/>
          </p:nvSpPr>
          <p:spPr bwMode="auto">
            <a:xfrm>
              <a:off x="3187" y="2670"/>
              <a:ext cx="156" cy="109"/>
            </a:xfrm>
            <a:custGeom>
              <a:avLst/>
              <a:gdLst>
                <a:gd name="T0" fmla="*/ 96 w 156"/>
                <a:gd name="T1" fmla="*/ 109 h 109"/>
                <a:gd name="T2" fmla="*/ 132 w 156"/>
                <a:gd name="T3" fmla="*/ 85 h 109"/>
                <a:gd name="T4" fmla="*/ 156 w 156"/>
                <a:gd name="T5" fmla="*/ 73 h 109"/>
                <a:gd name="T6" fmla="*/ 156 w 156"/>
                <a:gd name="T7" fmla="*/ 48 h 109"/>
                <a:gd name="T8" fmla="*/ 144 w 156"/>
                <a:gd name="T9" fmla="*/ 24 h 109"/>
                <a:gd name="T10" fmla="*/ 120 w 156"/>
                <a:gd name="T11" fmla="*/ 12 h 109"/>
                <a:gd name="T12" fmla="*/ 84 w 156"/>
                <a:gd name="T13" fmla="*/ 0 h 109"/>
                <a:gd name="T14" fmla="*/ 48 w 156"/>
                <a:gd name="T15" fmla="*/ 0 h 109"/>
                <a:gd name="T16" fmla="*/ 0 w 156"/>
                <a:gd name="T17" fmla="*/ 0 h 109"/>
                <a:gd name="T18" fmla="*/ 96 w 156"/>
                <a:gd name="T19" fmla="*/ 109 h 109"/>
                <a:gd name="T20" fmla="*/ 96 w 156"/>
                <a:gd name="T21" fmla="*/ 109 h 1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6"/>
                <a:gd name="T34" fmla="*/ 0 h 109"/>
                <a:gd name="T35" fmla="*/ 156 w 156"/>
                <a:gd name="T36" fmla="*/ 109 h 1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6" h="109">
                  <a:moveTo>
                    <a:pt x="96" y="109"/>
                  </a:moveTo>
                  <a:lnTo>
                    <a:pt x="132" y="85"/>
                  </a:lnTo>
                  <a:lnTo>
                    <a:pt x="156" y="73"/>
                  </a:lnTo>
                  <a:lnTo>
                    <a:pt x="156" y="48"/>
                  </a:lnTo>
                  <a:lnTo>
                    <a:pt x="144" y="24"/>
                  </a:lnTo>
                  <a:lnTo>
                    <a:pt x="120" y="12"/>
                  </a:lnTo>
                  <a:lnTo>
                    <a:pt x="84" y="0"/>
                  </a:lnTo>
                  <a:lnTo>
                    <a:pt x="48" y="0"/>
                  </a:lnTo>
                  <a:lnTo>
                    <a:pt x="0" y="0"/>
                  </a:lnTo>
                  <a:lnTo>
                    <a:pt x="96" y="1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92" name="Freeform 94"/>
            <p:cNvSpPr>
              <a:spLocks/>
            </p:cNvSpPr>
            <p:nvPr/>
          </p:nvSpPr>
          <p:spPr bwMode="auto">
            <a:xfrm>
              <a:off x="3030" y="2815"/>
              <a:ext cx="157" cy="108"/>
            </a:xfrm>
            <a:custGeom>
              <a:avLst/>
              <a:gdLst>
                <a:gd name="T0" fmla="*/ 73 w 157"/>
                <a:gd name="T1" fmla="*/ 0 h 108"/>
                <a:gd name="T2" fmla="*/ 25 w 157"/>
                <a:gd name="T3" fmla="*/ 12 h 108"/>
                <a:gd name="T4" fmla="*/ 12 w 157"/>
                <a:gd name="T5" fmla="*/ 36 h 108"/>
                <a:gd name="T6" fmla="*/ 0 w 157"/>
                <a:gd name="T7" fmla="*/ 60 h 108"/>
                <a:gd name="T8" fmla="*/ 12 w 157"/>
                <a:gd name="T9" fmla="*/ 72 h 108"/>
                <a:gd name="T10" fmla="*/ 37 w 157"/>
                <a:gd name="T11" fmla="*/ 96 h 108"/>
                <a:gd name="T12" fmla="*/ 61 w 157"/>
                <a:gd name="T13" fmla="*/ 108 h 108"/>
                <a:gd name="T14" fmla="*/ 109 w 157"/>
                <a:gd name="T15" fmla="*/ 108 h 108"/>
                <a:gd name="T16" fmla="*/ 157 w 157"/>
                <a:gd name="T17" fmla="*/ 108 h 108"/>
                <a:gd name="T18" fmla="*/ 73 w 157"/>
                <a:gd name="T19" fmla="*/ 0 h 108"/>
                <a:gd name="T20" fmla="*/ 73 w 157"/>
                <a:gd name="T21" fmla="*/ 0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7"/>
                <a:gd name="T34" fmla="*/ 0 h 108"/>
                <a:gd name="T35" fmla="*/ 157 w 157"/>
                <a:gd name="T36" fmla="*/ 108 h 10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7" h="108">
                  <a:moveTo>
                    <a:pt x="73" y="0"/>
                  </a:moveTo>
                  <a:lnTo>
                    <a:pt x="25" y="12"/>
                  </a:lnTo>
                  <a:lnTo>
                    <a:pt x="12" y="36"/>
                  </a:lnTo>
                  <a:lnTo>
                    <a:pt x="0" y="60"/>
                  </a:lnTo>
                  <a:lnTo>
                    <a:pt x="12" y="72"/>
                  </a:lnTo>
                  <a:lnTo>
                    <a:pt x="37" y="96"/>
                  </a:lnTo>
                  <a:lnTo>
                    <a:pt x="61" y="108"/>
                  </a:lnTo>
                  <a:lnTo>
                    <a:pt x="109" y="108"/>
                  </a:lnTo>
                  <a:lnTo>
                    <a:pt x="157" y="108"/>
                  </a:lnTo>
                  <a:lnTo>
                    <a:pt x="73"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93" name="Freeform 95"/>
            <p:cNvSpPr>
              <a:spLocks/>
            </p:cNvSpPr>
            <p:nvPr/>
          </p:nvSpPr>
          <p:spPr bwMode="auto">
            <a:xfrm>
              <a:off x="3103" y="2730"/>
              <a:ext cx="348" cy="193"/>
            </a:xfrm>
            <a:custGeom>
              <a:avLst/>
              <a:gdLst>
                <a:gd name="T0" fmla="*/ 216 w 348"/>
                <a:gd name="T1" fmla="*/ 0 h 193"/>
                <a:gd name="T2" fmla="*/ 216 w 348"/>
                <a:gd name="T3" fmla="*/ 0 h 193"/>
                <a:gd name="T4" fmla="*/ 168 w 348"/>
                <a:gd name="T5" fmla="*/ 25 h 193"/>
                <a:gd name="T6" fmla="*/ 120 w 348"/>
                <a:gd name="T7" fmla="*/ 49 h 193"/>
                <a:gd name="T8" fmla="*/ 72 w 348"/>
                <a:gd name="T9" fmla="*/ 61 h 193"/>
                <a:gd name="T10" fmla="*/ 48 w 348"/>
                <a:gd name="T11" fmla="*/ 73 h 193"/>
                <a:gd name="T12" fmla="*/ 24 w 348"/>
                <a:gd name="T13" fmla="*/ 85 h 193"/>
                <a:gd name="T14" fmla="*/ 0 w 348"/>
                <a:gd name="T15" fmla="*/ 85 h 193"/>
                <a:gd name="T16" fmla="*/ 0 w 348"/>
                <a:gd name="T17" fmla="*/ 85 h 193"/>
                <a:gd name="T18" fmla="*/ 0 w 348"/>
                <a:gd name="T19" fmla="*/ 85 h 193"/>
                <a:gd name="T20" fmla="*/ 84 w 348"/>
                <a:gd name="T21" fmla="*/ 193 h 193"/>
                <a:gd name="T22" fmla="*/ 84 w 348"/>
                <a:gd name="T23" fmla="*/ 193 h 193"/>
                <a:gd name="T24" fmla="*/ 108 w 348"/>
                <a:gd name="T25" fmla="*/ 181 h 193"/>
                <a:gd name="T26" fmla="*/ 132 w 348"/>
                <a:gd name="T27" fmla="*/ 181 h 193"/>
                <a:gd name="T28" fmla="*/ 156 w 348"/>
                <a:gd name="T29" fmla="*/ 169 h 193"/>
                <a:gd name="T30" fmla="*/ 192 w 348"/>
                <a:gd name="T31" fmla="*/ 157 h 193"/>
                <a:gd name="T32" fmla="*/ 240 w 348"/>
                <a:gd name="T33" fmla="*/ 133 h 193"/>
                <a:gd name="T34" fmla="*/ 288 w 348"/>
                <a:gd name="T35" fmla="*/ 121 h 193"/>
                <a:gd name="T36" fmla="*/ 348 w 348"/>
                <a:gd name="T37" fmla="*/ 97 h 193"/>
                <a:gd name="T38" fmla="*/ 348 w 348"/>
                <a:gd name="T39" fmla="*/ 97 h 193"/>
                <a:gd name="T40" fmla="*/ 216 w 348"/>
                <a:gd name="T41" fmla="*/ 0 h 193"/>
                <a:gd name="T42" fmla="*/ 216 w 348"/>
                <a:gd name="T43" fmla="*/ 0 h 19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48"/>
                <a:gd name="T67" fmla="*/ 0 h 193"/>
                <a:gd name="T68" fmla="*/ 348 w 348"/>
                <a:gd name="T69" fmla="*/ 193 h 19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48" h="193">
                  <a:moveTo>
                    <a:pt x="216" y="0"/>
                  </a:moveTo>
                  <a:lnTo>
                    <a:pt x="216" y="0"/>
                  </a:lnTo>
                  <a:lnTo>
                    <a:pt x="168" y="25"/>
                  </a:lnTo>
                  <a:lnTo>
                    <a:pt x="120" y="49"/>
                  </a:lnTo>
                  <a:lnTo>
                    <a:pt x="72" y="61"/>
                  </a:lnTo>
                  <a:lnTo>
                    <a:pt x="48" y="73"/>
                  </a:lnTo>
                  <a:lnTo>
                    <a:pt x="24" y="85"/>
                  </a:lnTo>
                  <a:lnTo>
                    <a:pt x="0" y="85"/>
                  </a:lnTo>
                  <a:lnTo>
                    <a:pt x="84" y="193"/>
                  </a:lnTo>
                  <a:lnTo>
                    <a:pt x="108" y="181"/>
                  </a:lnTo>
                  <a:lnTo>
                    <a:pt x="132" y="181"/>
                  </a:lnTo>
                  <a:lnTo>
                    <a:pt x="156" y="169"/>
                  </a:lnTo>
                  <a:lnTo>
                    <a:pt x="192" y="157"/>
                  </a:lnTo>
                  <a:lnTo>
                    <a:pt x="240" y="133"/>
                  </a:lnTo>
                  <a:lnTo>
                    <a:pt x="288" y="121"/>
                  </a:lnTo>
                  <a:lnTo>
                    <a:pt x="348" y="97"/>
                  </a:lnTo>
                  <a:lnTo>
                    <a:pt x="216"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94" name="Freeform 96"/>
            <p:cNvSpPr>
              <a:spLocks/>
            </p:cNvSpPr>
            <p:nvPr/>
          </p:nvSpPr>
          <p:spPr bwMode="auto">
            <a:xfrm>
              <a:off x="3319" y="2670"/>
              <a:ext cx="301" cy="157"/>
            </a:xfrm>
            <a:custGeom>
              <a:avLst/>
              <a:gdLst>
                <a:gd name="T0" fmla="*/ 205 w 301"/>
                <a:gd name="T1" fmla="*/ 0 h 157"/>
                <a:gd name="T2" fmla="*/ 181 w 301"/>
                <a:gd name="T3" fmla="*/ 12 h 157"/>
                <a:gd name="T4" fmla="*/ 169 w 301"/>
                <a:gd name="T5" fmla="*/ 12 h 157"/>
                <a:gd name="T6" fmla="*/ 169 w 301"/>
                <a:gd name="T7" fmla="*/ 12 h 157"/>
                <a:gd name="T8" fmla="*/ 156 w 301"/>
                <a:gd name="T9" fmla="*/ 12 h 157"/>
                <a:gd name="T10" fmla="*/ 120 w 301"/>
                <a:gd name="T11" fmla="*/ 24 h 157"/>
                <a:gd name="T12" fmla="*/ 84 w 301"/>
                <a:gd name="T13" fmla="*/ 36 h 157"/>
                <a:gd name="T14" fmla="*/ 60 w 301"/>
                <a:gd name="T15" fmla="*/ 48 h 157"/>
                <a:gd name="T16" fmla="*/ 0 w 301"/>
                <a:gd name="T17" fmla="*/ 60 h 157"/>
                <a:gd name="T18" fmla="*/ 132 w 301"/>
                <a:gd name="T19" fmla="*/ 157 h 157"/>
                <a:gd name="T20" fmla="*/ 181 w 301"/>
                <a:gd name="T21" fmla="*/ 133 h 157"/>
                <a:gd name="T22" fmla="*/ 217 w 301"/>
                <a:gd name="T23" fmla="*/ 121 h 157"/>
                <a:gd name="T24" fmla="*/ 217 w 301"/>
                <a:gd name="T25" fmla="*/ 121 h 157"/>
                <a:gd name="T26" fmla="*/ 205 w 301"/>
                <a:gd name="T27" fmla="*/ 121 h 157"/>
                <a:gd name="T28" fmla="*/ 229 w 301"/>
                <a:gd name="T29" fmla="*/ 121 h 157"/>
                <a:gd name="T30" fmla="*/ 265 w 301"/>
                <a:gd name="T31" fmla="*/ 109 h 157"/>
                <a:gd name="T32" fmla="*/ 301 w 301"/>
                <a:gd name="T33" fmla="*/ 109 h 157"/>
                <a:gd name="T34" fmla="*/ 205 w 301"/>
                <a:gd name="T35" fmla="*/ 0 h 157"/>
                <a:gd name="T36" fmla="*/ 205 w 301"/>
                <a:gd name="T37" fmla="*/ 0 h 15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1"/>
                <a:gd name="T58" fmla="*/ 0 h 157"/>
                <a:gd name="T59" fmla="*/ 301 w 301"/>
                <a:gd name="T60" fmla="*/ 157 h 15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1" h="157">
                  <a:moveTo>
                    <a:pt x="205" y="0"/>
                  </a:moveTo>
                  <a:lnTo>
                    <a:pt x="181" y="12"/>
                  </a:lnTo>
                  <a:lnTo>
                    <a:pt x="169" y="12"/>
                  </a:lnTo>
                  <a:lnTo>
                    <a:pt x="156" y="12"/>
                  </a:lnTo>
                  <a:lnTo>
                    <a:pt x="120" y="24"/>
                  </a:lnTo>
                  <a:lnTo>
                    <a:pt x="84" y="36"/>
                  </a:lnTo>
                  <a:lnTo>
                    <a:pt x="60" y="48"/>
                  </a:lnTo>
                  <a:lnTo>
                    <a:pt x="0" y="60"/>
                  </a:lnTo>
                  <a:lnTo>
                    <a:pt x="132" y="157"/>
                  </a:lnTo>
                  <a:lnTo>
                    <a:pt x="181" y="133"/>
                  </a:lnTo>
                  <a:lnTo>
                    <a:pt x="217" y="121"/>
                  </a:lnTo>
                  <a:lnTo>
                    <a:pt x="205" y="121"/>
                  </a:lnTo>
                  <a:lnTo>
                    <a:pt x="229" y="121"/>
                  </a:lnTo>
                  <a:lnTo>
                    <a:pt x="265" y="109"/>
                  </a:lnTo>
                  <a:lnTo>
                    <a:pt x="301" y="109"/>
                  </a:lnTo>
                  <a:lnTo>
                    <a:pt x="20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95" name="Freeform 97"/>
            <p:cNvSpPr>
              <a:spLocks/>
            </p:cNvSpPr>
            <p:nvPr/>
          </p:nvSpPr>
          <p:spPr bwMode="auto">
            <a:xfrm>
              <a:off x="3524" y="2670"/>
              <a:ext cx="156" cy="109"/>
            </a:xfrm>
            <a:custGeom>
              <a:avLst/>
              <a:gdLst>
                <a:gd name="T0" fmla="*/ 96 w 156"/>
                <a:gd name="T1" fmla="*/ 109 h 109"/>
                <a:gd name="T2" fmla="*/ 132 w 156"/>
                <a:gd name="T3" fmla="*/ 85 h 109"/>
                <a:gd name="T4" fmla="*/ 156 w 156"/>
                <a:gd name="T5" fmla="*/ 73 h 109"/>
                <a:gd name="T6" fmla="*/ 156 w 156"/>
                <a:gd name="T7" fmla="*/ 48 h 109"/>
                <a:gd name="T8" fmla="*/ 144 w 156"/>
                <a:gd name="T9" fmla="*/ 24 h 109"/>
                <a:gd name="T10" fmla="*/ 120 w 156"/>
                <a:gd name="T11" fmla="*/ 12 h 109"/>
                <a:gd name="T12" fmla="*/ 84 w 156"/>
                <a:gd name="T13" fmla="*/ 0 h 109"/>
                <a:gd name="T14" fmla="*/ 48 w 156"/>
                <a:gd name="T15" fmla="*/ 0 h 109"/>
                <a:gd name="T16" fmla="*/ 0 w 156"/>
                <a:gd name="T17" fmla="*/ 0 h 109"/>
                <a:gd name="T18" fmla="*/ 96 w 156"/>
                <a:gd name="T19" fmla="*/ 109 h 109"/>
                <a:gd name="T20" fmla="*/ 96 w 156"/>
                <a:gd name="T21" fmla="*/ 109 h 1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6"/>
                <a:gd name="T34" fmla="*/ 0 h 109"/>
                <a:gd name="T35" fmla="*/ 156 w 156"/>
                <a:gd name="T36" fmla="*/ 109 h 1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6" h="109">
                  <a:moveTo>
                    <a:pt x="96" y="109"/>
                  </a:moveTo>
                  <a:lnTo>
                    <a:pt x="132" y="85"/>
                  </a:lnTo>
                  <a:lnTo>
                    <a:pt x="156" y="73"/>
                  </a:lnTo>
                  <a:lnTo>
                    <a:pt x="156" y="48"/>
                  </a:lnTo>
                  <a:lnTo>
                    <a:pt x="144" y="24"/>
                  </a:lnTo>
                  <a:lnTo>
                    <a:pt x="120" y="12"/>
                  </a:lnTo>
                  <a:lnTo>
                    <a:pt x="84" y="0"/>
                  </a:lnTo>
                  <a:lnTo>
                    <a:pt x="48" y="0"/>
                  </a:lnTo>
                  <a:lnTo>
                    <a:pt x="0" y="0"/>
                  </a:lnTo>
                  <a:lnTo>
                    <a:pt x="96" y="109"/>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96" name="Freeform 98"/>
            <p:cNvSpPr>
              <a:spLocks/>
            </p:cNvSpPr>
            <p:nvPr/>
          </p:nvSpPr>
          <p:spPr bwMode="auto">
            <a:xfrm>
              <a:off x="3379" y="2815"/>
              <a:ext cx="145" cy="108"/>
            </a:xfrm>
            <a:custGeom>
              <a:avLst/>
              <a:gdLst>
                <a:gd name="T0" fmla="*/ 60 w 145"/>
                <a:gd name="T1" fmla="*/ 0 h 108"/>
                <a:gd name="T2" fmla="*/ 24 w 145"/>
                <a:gd name="T3" fmla="*/ 12 h 108"/>
                <a:gd name="T4" fmla="*/ 0 w 145"/>
                <a:gd name="T5" fmla="*/ 36 h 108"/>
                <a:gd name="T6" fmla="*/ 0 w 145"/>
                <a:gd name="T7" fmla="*/ 60 h 108"/>
                <a:gd name="T8" fmla="*/ 0 w 145"/>
                <a:gd name="T9" fmla="*/ 72 h 108"/>
                <a:gd name="T10" fmla="*/ 24 w 145"/>
                <a:gd name="T11" fmla="*/ 96 h 108"/>
                <a:gd name="T12" fmla="*/ 60 w 145"/>
                <a:gd name="T13" fmla="*/ 108 h 108"/>
                <a:gd name="T14" fmla="*/ 96 w 145"/>
                <a:gd name="T15" fmla="*/ 108 h 108"/>
                <a:gd name="T16" fmla="*/ 145 w 145"/>
                <a:gd name="T17" fmla="*/ 108 h 108"/>
                <a:gd name="T18" fmla="*/ 60 w 145"/>
                <a:gd name="T19" fmla="*/ 0 h 108"/>
                <a:gd name="T20" fmla="*/ 60 w 145"/>
                <a:gd name="T21" fmla="*/ 0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5"/>
                <a:gd name="T34" fmla="*/ 0 h 108"/>
                <a:gd name="T35" fmla="*/ 145 w 145"/>
                <a:gd name="T36" fmla="*/ 108 h 10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5" h="108">
                  <a:moveTo>
                    <a:pt x="60" y="0"/>
                  </a:moveTo>
                  <a:lnTo>
                    <a:pt x="24" y="12"/>
                  </a:lnTo>
                  <a:lnTo>
                    <a:pt x="0" y="36"/>
                  </a:lnTo>
                  <a:lnTo>
                    <a:pt x="0" y="60"/>
                  </a:lnTo>
                  <a:lnTo>
                    <a:pt x="0" y="72"/>
                  </a:lnTo>
                  <a:lnTo>
                    <a:pt x="24" y="96"/>
                  </a:lnTo>
                  <a:lnTo>
                    <a:pt x="60" y="108"/>
                  </a:lnTo>
                  <a:lnTo>
                    <a:pt x="96" y="108"/>
                  </a:lnTo>
                  <a:lnTo>
                    <a:pt x="145" y="108"/>
                  </a:lnTo>
                  <a:lnTo>
                    <a:pt x="6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97" name="Freeform 99"/>
            <p:cNvSpPr>
              <a:spLocks/>
            </p:cNvSpPr>
            <p:nvPr/>
          </p:nvSpPr>
          <p:spPr bwMode="auto">
            <a:xfrm>
              <a:off x="3439" y="2730"/>
              <a:ext cx="349" cy="193"/>
            </a:xfrm>
            <a:custGeom>
              <a:avLst/>
              <a:gdLst>
                <a:gd name="T0" fmla="*/ 217 w 349"/>
                <a:gd name="T1" fmla="*/ 0 h 193"/>
                <a:gd name="T2" fmla="*/ 229 w 349"/>
                <a:gd name="T3" fmla="*/ 0 h 193"/>
                <a:gd name="T4" fmla="*/ 169 w 349"/>
                <a:gd name="T5" fmla="*/ 25 h 193"/>
                <a:gd name="T6" fmla="*/ 121 w 349"/>
                <a:gd name="T7" fmla="*/ 49 h 193"/>
                <a:gd name="T8" fmla="*/ 85 w 349"/>
                <a:gd name="T9" fmla="*/ 61 h 193"/>
                <a:gd name="T10" fmla="*/ 49 w 349"/>
                <a:gd name="T11" fmla="*/ 73 h 193"/>
                <a:gd name="T12" fmla="*/ 24 w 349"/>
                <a:gd name="T13" fmla="*/ 85 h 193"/>
                <a:gd name="T14" fmla="*/ 0 w 349"/>
                <a:gd name="T15" fmla="*/ 85 h 193"/>
                <a:gd name="T16" fmla="*/ 0 w 349"/>
                <a:gd name="T17" fmla="*/ 85 h 193"/>
                <a:gd name="T18" fmla="*/ 0 w 349"/>
                <a:gd name="T19" fmla="*/ 85 h 193"/>
                <a:gd name="T20" fmla="*/ 85 w 349"/>
                <a:gd name="T21" fmla="*/ 193 h 193"/>
                <a:gd name="T22" fmla="*/ 85 w 349"/>
                <a:gd name="T23" fmla="*/ 193 h 193"/>
                <a:gd name="T24" fmla="*/ 109 w 349"/>
                <a:gd name="T25" fmla="*/ 181 h 193"/>
                <a:gd name="T26" fmla="*/ 133 w 349"/>
                <a:gd name="T27" fmla="*/ 181 h 193"/>
                <a:gd name="T28" fmla="*/ 157 w 349"/>
                <a:gd name="T29" fmla="*/ 169 h 193"/>
                <a:gd name="T30" fmla="*/ 193 w 349"/>
                <a:gd name="T31" fmla="*/ 157 h 193"/>
                <a:gd name="T32" fmla="*/ 241 w 349"/>
                <a:gd name="T33" fmla="*/ 133 h 193"/>
                <a:gd name="T34" fmla="*/ 289 w 349"/>
                <a:gd name="T35" fmla="*/ 121 h 193"/>
                <a:gd name="T36" fmla="*/ 349 w 349"/>
                <a:gd name="T37" fmla="*/ 97 h 193"/>
                <a:gd name="T38" fmla="*/ 349 w 349"/>
                <a:gd name="T39" fmla="*/ 97 h 193"/>
                <a:gd name="T40" fmla="*/ 217 w 349"/>
                <a:gd name="T41" fmla="*/ 0 h 193"/>
                <a:gd name="T42" fmla="*/ 217 w 349"/>
                <a:gd name="T43" fmla="*/ 0 h 19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49"/>
                <a:gd name="T67" fmla="*/ 0 h 193"/>
                <a:gd name="T68" fmla="*/ 349 w 349"/>
                <a:gd name="T69" fmla="*/ 193 h 19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49" h="193">
                  <a:moveTo>
                    <a:pt x="217" y="0"/>
                  </a:moveTo>
                  <a:lnTo>
                    <a:pt x="229" y="0"/>
                  </a:lnTo>
                  <a:lnTo>
                    <a:pt x="169" y="25"/>
                  </a:lnTo>
                  <a:lnTo>
                    <a:pt x="121" y="49"/>
                  </a:lnTo>
                  <a:lnTo>
                    <a:pt x="85" y="61"/>
                  </a:lnTo>
                  <a:lnTo>
                    <a:pt x="49" y="73"/>
                  </a:lnTo>
                  <a:lnTo>
                    <a:pt x="24" y="85"/>
                  </a:lnTo>
                  <a:lnTo>
                    <a:pt x="0" y="85"/>
                  </a:lnTo>
                  <a:lnTo>
                    <a:pt x="85" y="193"/>
                  </a:lnTo>
                  <a:lnTo>
                    <a:pt x="109" y="181"/>
                  </a:lnTo>
                  <a:lnTo>
                    <a:pt x="133" y="181"/>
                  </a:lnTo>
                  <a:lnTo>
                    <a:pt x="157" y="169"/>
                  </a:lnTo>
                  <a:lnTo>
                    <a:pt x="193" y="157"/>
                  </a:lnTo>
                  <a:lnTo>
                    <a:pt x="241" y="133"/>
                  </a:lnTo>
                  <a:lnTo>
                    <a:pt x="289" y="121"/>
                  </a:lnTo>
                  <a:lnTo>
                    <a:pt x="349" y="97"/>
                  </a:lnTo>
                  <a:lnTo>
                    <a:pt x="2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98" name="Freeform 100"/>
            <p:cNvSpPr>
              <a:spLocks/>
            </p:cNvSpPr>
            <p:nvPr/>
          </p:nvSpPr>
          <p:spPr bwMode="auto">
            <a:xfrm>
              <a:off x="3656" y="2670"/>
              <a:ext cx="301" cy="157"/>
            </a:xfrm>
            <a:custGeom>
              <a:avLst/>
              <a:gdLst>
                <a:gd name="T0" fmla="*/ 216 w 301"/>
                <a:gd name="T1" fmla="*/ 0 h 157"/>
                <a:gd name="T2" fmla="*/ 180 w 301"/>
                <a:gd name="T3" fmla="*/ 12 h 157"/>
                <a:gd name="T4" fmla="*/ 180 w 301"/>
                <a:gd name="T5" fmla="*/ 12 h 157"/>
                <a:gd name="T6" fmla="*/ 180 w 301"/>
                <a:gd name="T7" fmla="*/ 12 h 157"/>
                <a:gd name="T8" fmla="*/ 156 w 301"/>
                <a:gd name="T9" fmla="*/ 12 h 157"/>
                <a:gd name="T10" fmla="*/ 120 w 301"/>
                <a:gd name="T11" fmla="*/ 24 h 157"/>
                <a:gd name="T12" fmla="*/ 84 w 301"/>
                <a:gd name="T13" fmla="*/ 36 h 157"/>
                <a:gd name="T14" fmla="*/ 60 w 301"/>
                <a:gd name="T15" fmla="*/ 48 h 157"/>
                <a:gd name="T16" fmla="*/ 0 w 301"/>
                <a:gd name="T17" fmla="*/ 60 h 157"/>
                <a:gd name="T18" fmla="*/ 132 w 301"/>
                <a:gd name="T19" fmla="*/ 157 h 157"/>
                <a:gd name="T20" fmla="*/ 192 w 301"/>
                <a:gd name="T21" fmla="*/ 133 h 157"/>
                <a:gd name="T22" fmla="*/ 216 w 301"/>
                <a:gd name="T23" fmla="*/ 121 h 157"/>
                <a:gd name="T24" fmla="*/ 216 w 301"/>
                <a:gd name="T25" fmla="*/ 121 h 157"/>
                <a:gd name="T26" fmla="*/ 204 w 301"/>
                <a:gd name="T27" fmla="*/ 121 h 157"/>
                <a:gd name="T28" fmla="*/ 228 w 301"/>
                <a:gd name="T29" fmla="*/ 121 h 157"/>
                <a:gd name="T30" fmla="*/ 265 w 301"/>
                <a:gd name="T31" fmla="*/ 109 h 157"/>
                <a:gd name="T32" fmla="*/ 301 w 301"/>
                <a:gd name="T33" fmla="*/ 109 h 157"/>
                <a:gd name="T34" fmla="*/ 216 w 301"/>
                <a:gd name="T35" fmla="*/ 0 h 157"/>
                <a:gd name="T36" fmla="*/ 216 w 301"/>
                <a:gd name="T37" fmla="*/ 0 h 15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1"/>
                <a:gd name="T58" fmla="*/ 0 h 157"/>
                <a:gd name="T59" fmla="*/ 301 w 301"/>
                <a:gd name="T60" fmla="*/ 157 h 15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1" h="157">
                  <a:moveTo>
                    <a:pt x="216" y="0"/>
                  </a:moveTo>
                  <a:lnTo>
                    <a:pt x="180" y="12"/>
                  </a:lnTo>
                  <a:lnTo>
                    <a:pt x="156" y="12"/>
                  </a:lnTo>
                  <a:lnTo>
                    <a:pt x="120" y="24"/>
                  </a:lnTo>
                  <a:lnTo>
                    <a:pt x="84" y="36"/>
                  </a:lnTo>
                  <a:lnTo>
                    <a:pt x="60" y="48"/>
                  </a:lnTo>
                  <a:lnTo>
                    <a:pt x="0" y="60"/>
                  </a:lnTo>
                  <a:lnTo>
                    <a:pt x="132" y="157"/>
                  </a:lnTo>
                  <a:lnTo>
                    <a:pt x="192" y="133"/>
                  </a:lnTo>
                  <a:lnTo>
                    <a:pt x="216" y="121"/>
                  </a:lnTo>
                  <a:lnTo>
                    <a:pt x="204" y="121"/>
                  </a:lnTo>
                  <a:lnTo>
                    <a:pt x="228" y="121"/>
                  </a:lnTo>
                  <a:lnTo>
                    <a:pt x="265" y="109"/>
                  </a:lnTo>
                  <a:lnTo>
                    <a:pt x="301" y="109"/>
                  </a:lnTo>
                  <a:lnTo>
                    <a:pt x="2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99" name="Freeform 101"/>
            <p:cNvSpPr>
              <a:spLocks/>
            </p:cNvSpPr>
            <p:nvPr/>
          </p:nvSpPr>
          <p:spPr bwMode="auto">
            <a:xfrm>
              <a:off x="3872" y="2670"/>
              <a:ext cx="145" cy="109"/>
            </a:xfrm>
            <a:custGeom>
              <a:avLst/>
              <a:gdLst>
                <a:gd name="T0" fmla="*/ 85 w 145"/>
                <a:gd name="T1" fmla="*/ 109 h 109"/>
                <a:gd name="T2" fmla="*/ 133 w 145"/>
                <a:gd name="T3" fmla="*/ 85 h 109"/>
                <a:gd name="T4" fmla="*/ 145 w 145"/>
                <a:gd name="T5" fmla="*/ 73 h 109"/>
                <a:gd name="T6" fmla="*/ 145 w 145"/>
                <a:gd name="T7" fmla="*/ 48 h 109"/>
                <a:gd name="T8" fmla="*/ 133 w 145"/>
                <a:gd name="T9" fmla="*/ 24 h 109"/>
                <a:gd name="T10" fmla="*/ 109 w 145"/>
                <a:gd name="T11" fmla="*/ 12 h 109"/>
                <a:gd name="T12" fmla="*/ 85 w 145"/>
                <a:gd name="T13" fmla="*/ 0 h 109"/>
                <a:gd name="T14" fmla="*/ 36 w 145"/>
                <a:gd name="T15" fmla="*/ 0 h 109"/>
                <a:gd name="T16" fmla="*/ 0 w 145"/>
                <a:gd name="T17" fmla="*/ 0 h 109"/>
                <a:gd name="T18" fmla="*/ 85 w 145"/>
                <a:gd name="T19" fmla="*/ 109 h 109"/>
                <a:gd name="T20" fmla="*/ 85 w 145"/>
                <a:gd name="T21" fmla="*/ 109 h 1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5"/>
                <a:gd name="T34" fmla="*/ 0 h 109"/>
                <a:gd name="T35" fmla="*/ 145 w 145"/>
                <a:gd name="T36" fmla="*/ 109 h 1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5" h="109">
                  <a:moveTo>
                    <a:pt x="85" y="109"/>
                  </a:moveTo>
                  <a:lnTo>
                    <a:pt x="133" y="85"/>
                  </a:lnTo>
                  <a:lnTo>
                    <a:pt x="145" y="73"/>
                  </a:lnTo>
                  <a:lnTo>
                    <a:pt x="145" y="48"/>
                  </a:lnTo>
                  <a:lnTo>
                    <a:pt x="133" y="24"/>
                  </a:lnTo>
                  <a:lnTo>
                    <a:pt x="109" y="12"/>
                  </a:lnTo>
                  <a:lnTo>
                    <a:pt x="85" y="0"/>
                  </a:lnTo>
                  <a:lnTo>
                    <a:pt x="36" y="0"/>
                  </a:lnTo>
                  <a:lnTo>
                    <a:pt x="0" y="0"/>
                  </a:lnTo>
                  <a:lnTo>
                    <a:pt x="85" y="1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00" name="Freeform 102"/>
            <p:cNvSpPr>
              <a:spLocks/>
            </p:cNvSpPr>
            <p:nvPr/>
          </p:nvSpPr>
          <p:spPr bwMode="auto">
            <a:xfrm>
              <a:off x="3716" y="2815"/>
              <a:ext cx="144" cy="108"/>
            </a:xfrm>
            <a:custGeom>
              <a:avLst/>
              <a:gdLst>
                <a:gd name="T0" fmla="*/ 60 w 144"/>
                <a:gd name="T1" fmla="*/ 0 h 108"/>
                <a:gd name="T2" fmla="*/ 24 w 144"/>
                <a:gd name="T3" fmla="*/ 12 h 108"/>
                <a:gd name="T4" fmla="*/ 0 w 144"/>
                <a:gd name="T5" fmla="*/ 36 h 108"/>
                <a:gd name="T6" fmla="*/ 0 w 144"/>
                <a:gd name="T7" fmla="*/ 60 h 108"/>
                <a:gd name="T8" fmla="*/ 12 w 144"/>
                <a:gd name="T9" fmla="*/ 72 h 108"/>
                <a:gd name="T10" fmla="*/ 36 w 144"/>
                <a:gd name="T11" fmla="*/ 96 h 108"/>
                <a:gd name="T12" fmla="*/ 60 w 144"/>
                <a:gd name="T13" fmla="*/ 108 h 108"/>
                <a:gd name="T14" fmla="*/ 96 w 144"/>
                <a:gd name="T15" fmla="*/ 108 h 108"/>
                <a:gd name="T16" fmla="*/ 144 w 144"/>
                <a:gd name="T17" fmla="*/ 108 h 108"/>
                <a:gd name="T18" fmla="*/ 60 w 144"/>
                <a:gd name="T19" fmla="*/ 0 h 108"/>
                <a:gd name="T20" fmla="*/ 60 w 144"/>
                <a:gd name="T21" fmla="*/ 0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4"/>
                <a:gd name="T34" fmla="*/ 0 h 108"/>
                <a:gd name="T35" fmla="*/ 144 w 144"/>
                <a:gd name="T36" fmla="*/ 108 h 10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4" h="108">
                  <a:moveTo>
                    <a:pt x="60" y="0"/>
                  </a:moveTo>
                  <a:lnTo>
                    <a:pt x="24" y="12"/>
                  </a:lnTo>
                  <a:lnTo>
                    <a:pt x="0" y="36"/>
                  </a:lnTo>
                  <a:lnTo>
                    <a:pt x="0" y="60"/>
                  </a:lnTo>
                  <a:lnTo>
                    <a:pt x="12" y="72"/>
                  </a:lnTo>
                  <a:lnTo>
                    <a:pt x="36" y="96"/>
                  </a:lnTo>
                  <a:lnTo>
                    <a:pt x="60" y="108"/>
                  </a:lnTo>
                  <a:lnTo>
                    <a:pt x="96" y="108"/>
                  </a:lnTo>
                  <a:lnTo>
                    <a:pt x="144" y="108"/>
                  </a:lnTo>
                  <a:lnTo>
                    <a:pt x="6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01" name="Freeform 103"/>
            <p:cNvSpPr>
              <a:spLocks/>
            </p:cNvSpPr>
            <p:nvPr/>
          </p:nvSpPr>
          <p:spPr bwMode="auto">
            <a:xfrm>
              <a:off x="3776" y="2730"/>
              <a:ext cx="361" cy="193"/>
            </a:xfrm>
            <a:custGeom>
              <a:avLst/>
              <a:gdLst>
                <a:gd name="T0" fmla="*/ 229 w 361"/>
                <a:gd name="T1" fmla="*/ 0 h 193"/>
                <a:gd name="T2" fmla="*/ 229 w 361"/>
                <a:gd name="T3" fmla="*/ 0 h 193"/>
                <a:gd name="T4" fmla="*/ 169 w 361"/>
                <a:gd name="T5" fmla="*/ 25 h 193"/>
                <a:gd name="T6" fmla="*/ 120 w 361"/>
                <a:gd name="T7" fmla="*/ 49 h 193"/>
                <a:gd name="T8" fmla="*/ 84 w 361"/>
                <a:gd name="T9" fmla="*/ 61 h 193"/>
                <a:gd name="T10" fmla="*/ 48 w 361"/>
                <a:gd name="T11" fmla="*/ 73 h 193"/>
                <a:gd name="T12" fmla="*/ 24 w 361"/>
                <a:gd name="T13" fmla="*/ 85 h 193"/>
                <a:gd name="T14" fmla="*/ 12 w 361"/>
                <a:gd name="T15" fmla="*/ 85 h 193"/>
                <a:gd name="T16" fmla="*/ 0 w 361"/>
                <a:gd name="T17" fmla="*/ 85 h 193"/>
                <a:gd name="T18" fmla="*/ 0 w 361"/>
                <a:gd name="T19" fmla="*/ 85 h 193"/>
                <a:gd name="T20" fmla="*/ 84 w 361"/>
                <a:gd name="T21" fmla="*/ 193 h 193"/>
                <a:gd name="T22" fmla="*/ 84 w 361"/>
                <a:gd name="T23" fmla="*/ 193 h 193"/>
                <a:gd name="T24" fmla="*/ 108 w 361"/>
                <a:gd name="T25" fmla="*/ 181 h 193"/>
                <a:gd name="T26" fmla="*/ 132 w 361"/>
                <a:gd name="T27" fmla="*/ 181 h 193"/>
                <a:gd name="T28" fmla="*/ 157 w 361"/>
                <a:gd name="T29" fmla="*/ 169 h 193"/>
                <a:gd name="T30" fmla="*/ 193 w 361"/>
                <a:gd name="T31" fmla="*/ 157 h 193"/>
                <a:gd name="T32" fmla="*/ 241 w 361"/>
                <a:gd name="T33" fmla="*/ 133 h 193"/>
                <a:gd name="T34" fmla="*/ 301 w 361"/>
                <a:gd name="T35" fmla="*/ 121 h 193"/>
                <a:gd name="T36" fmla="*/ 361 w 361"/>
                <a:gd name="T37" fmla="*/ 97 h 193"/>
                <a:gd name="T38" fmla="*/ 361 w 361"/>
                <a:gd name="T39" fmla="*/ 97 h 193"/>
                <a:gd name="T40" fmla="*/ 229 w 361"/>
                <a:gd name="T41" fmla="*/ 0 h 193"/>
                <a:gd name="T42" fmla="*/ 229 w 361"/>
                <a:gd name="T43" fmla="*/ 0 h 19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61"/>
                <a:gd name="T67" fmla="*/ 0 h 193"/>
                <a:gd name="T68" fmla="*/ 361 w 361"/>
                <a:gd name="T69" fmla="*/ 193 h 19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61" h="193">
                  <a:moveTo>
                    <a:pt x="229" y="0"/>
                  </a:moveTo>
                  <a:lnTo>
                    <a:pt x="229" y="0"/>
                  </a:lnTo>
                  <a:lnTo>
                    <a:pt x="169" y="25"/>
                  </a:lnTo>
                  <a:lnTo>
                    <a:pt x="120" y="49"/>
                  </a:lnTo>
                  <a:lnTo>
                    <a:pt x="84" y="61"/>
                  </a:lnTo>
                  <a:lnTo>
                    <a:pt x="48" y="73"/>
                  </a:lnTo>
                  <a:lnTo>
                    <a:pt x="24" y="85"/>
                  </a:lnTo>
                  <a:lnTo>
                    <a:pt x="12" y="85"/>
                  </a:lnTo>
                  <a:lnTo>
                    <a:pt x="0" y="85"/>
                  </a:lnTo>
                  <a:lnTo>
                    <a:pt x="84" y="193"/>
                  </a:lnTo>
                  <a:lnTo>
                    <a:pt x="108" y="181"/>
                  </a:lnTo>
                  <a:lnTo>
                    <a:pt x="132" y="181"/>
                  </a:lnTo>
                  <a:lnTo>
                    <a:pt x="157" y="169"/>
                  </a:lnTo>
                  <a:lnTo>
                    <a:pt x="193" y="157"/>
                  </a:lnTo>
                  <a:lnTo>
                    <a:pt x="241" y="133"/>
                  </a:lnTo>
                  <a:lnTo>
                    <a:pt x="301" y="121"/>
                  </a:lnTo>
                  <a:lnTo>
                    <a:pt x="361" y="97"/>
                  </a:lnTo>
                  <a:lnTo>
                    <a:pt x="229"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02" name="Freeform 104"/>
            <p:cNvSpPr>
              <a:spLocks/>
            </p:cNvSpPr>
            <p:nvPr/>
          </p:nvSpPr>
          <p:spPr bwMode="auto">
            <a:xfrm>
              <a:off x="4005" y="2670"/>
              <a:ext cx="300" cy="157"/>
            </a:xfrm>
            <a:custGeom>
              <a:avLst/>
              <a:gdLst>
                <a:gd name="T0" fmla="*/ 204 w 300"/>
                <a:gd name="T1" fmla="*/ 0 h 157"/>
                <a:gd name="T2" fmla="*/ 168 w 300"/>
                <a:gd name="T3" fmla="*/ 12 h 157"/>
                <a:gd name="T4" fmla="*/ 168 w 300"/>
                <a:gd name="T5" fmla="*/ 12 h 157"/>
                <a:gd name="T6" fmla="*/ 168 w 300"/>
                <a:gd name="T7" fmla="*/ 12 h 157"/>
                <a:gd name="T8" fmla="*/ 144 w 300"/>
                <a:gd name="T9" fmla="*/ 12 h 157"/>
                <a:gd name="T10" fmla="*/ 108 w 300"/>
                <a:gd name="T11" fmla="*/ 24 h 157"/>
                <a:gd name="T12" fmla="*/ 84 w 300"/>
                <a:gd name="T13" fmla="*/ 36 h 157"/>
                <a:gd name="T14" fmla="*/ 48 w 300"/>
                <a:gd name="T15" fmla="*/ 48 h 157"/>
                <a:gd name="T16" fmla="*/ 0 w 300"/>
                <a:gd name="T17" fmla="*/ 60 h 157"/>
                <a:gd name="T18" fmla="*/ 132 w 300"/>
                <a:gd name="T19" fmla="*/ 157 h 157"/>
                <a:gd name="T20" fmla="*/ 180 w 300"/>
                <a:gd name="T21" fmla="*/ 133 h 157"/>
                <a:gd name="T22" fmla="*/ 204 w 300"/>
                <a:gd name="T23" fmla="*/ 121 h 157"/>
                <a:gd name="T24" fmla="*/ 216 w 300"/>
                <a:gd name="T25" fmla="*/ 121 h 157"/>
                <a:gd name="T26" fmla="*/ 204 w 300"/>
                <a:gd name="T27" fmla="*/ 121 h 157"/>
                <a:gd name="T28" fmla="*/ 216 w 300"/>
                <a:gd name="T29" fmla="*/ 121 h 157"/>
                <a:gd name="T30" fmla="*/ 252 w 300"/>
                <a:gd name="T31" fmla="*/ 109 h 157"/>
                <a:gd name="T32" fmla="*/ 300 w 300"/>
                <a:gd name="T33" fmla="*/ 109 h 157"/>
                <a:gd name="T34" fmla="*/ 204 w 300"/>
                <a:gd name="T35" fmla="*/ 0 h 157"/>
                <a:gd name="T36" fmla="*/ 204 w 300"/>
                <a:gd name="T37" fmla="*/ 0 h 15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0"/>
                <a:gd name="T58" fmla="*/ 0 h 157"/>
                <a:gd name="T59" fmla="*/ 300 w 300"/>
                <a:gd name="T60" fmla="*/ 157 h 15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0" h="157">
                  <a:moveTo>
                    <a:pt x="204" y="0"/>
                  </a:moveTo>
                  <a:lnTo>
                    <a:pt x="168" y="12"/>
                  </a:lnTo>
                  <a:lnTo>
                    <a:pt x="144" y="12"/>
                  </a:lnTo>
                  <a:lnTo>
                    <a:pt x="108" y="24"/>
                  </a:lnTo>
                  <a:lnTo>
                    <a:pt x="84" y="36"/>
                  </a:lnTo>
                  <a:lnTo>
                    <a:pt x="48" y="48"/>
                  </a:lnTo>
                  <a:lnTo>
                    <a:pt x="0" y="60"/>
                  </a:lnTo>
                  <a:lnTo>
                    <a:pt x="132" y="157"/>
                  </a:lnTo>
                  <a:lnTo>
                    <a:pt x="180" y="133"/>
                  </a:lnTo>
                  <a:lnTo>
                    <a:pt x="204" y="121"/>
                  </a:lnTo>
                  <a:lnTo>
                    <a:pt x="216" y="121"/>
                  </a:lnTo>
                  <a:lnTo>
                    <a:pt x="204" y="121"/>
                  </a:lnTo>
                  <a:lnTo>
                    <a:pt x="216" y="121"/>
                  </a:lnTo>
                  <a:lnTo>
                    <a:pt x="252" y="109"/>
                  </a:lnTo>
                  <a:lnTo>
                    <a:pt x="300" y="109"/>
                  </a:lnTo>
                  <a:lnTo>
                    <a:pt x="204"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03" name="Freeform 105"/>
            <p:cNvSpPr>
              <a:spLocks/>
            </p:cNvSpPr>
            <p:nvPr/>
          </p:nvSpPr>
          <p:spPr bwMode="auto">
            <a:xfrm>
              <a:off x="4209" y="2670"/>
              <a:ext cx="157" cy="109"/>
            </a:xfrm>
            <a:custGeom>
              <a:avLst/>
              <a:gdLst>
                <a:gd name="T0" fmla="*/ 96 w 157"/>
                <a:gd name="T1" fmla="*/ 109 h 109"/>
                <a:gd name="T2" fmla="*/ 132 w 157"/>
                <a:gd name="T3" fmla="*/ 85 h 109"/>
                <a:gd name="T4" fmla="*/ 145 w 157"/>
                <a:gd name="T5" fmla="*/ 73 h 109"/>
                <a:gd name="T6" fmla="*/ 157 w 157"/>
                <a:gd name="T7" fmla="*/ 48 h 109"/>
                <a:gd name="T8" fmla="*/ 145 w 157"/>
                <a:gd name="T9" fmla="*/ 24 h 109"/>
                <a:gd name="T10" fmla="*/ 120 w 157"/>
                <a:gd name="T11" fmla="*/ 12 h 109"/>
                <a:gd name="T12" fmla="*/ 84 w 157"/>
                <a:gd name="T13" fmla="*/ 0 h 109"/>
                <a:gd name="T14" fmla="*/ 48 w 157"/>
                <a:gd name="T15" fmla="*/ 0 h 109"/>
                <a:gd name="T16" fmla="*/ 0 w 157"/>
                <a:gd name="T17" fmla="*/ 0 h 109"/>
                <a:gd name="T18" fmla="*/ 96 w 157"/>
                <a:gd name="T19" fmla="*/ 109 h 109"/>
                <a:gd name="T20" fmla="*/ 96 w 157"/>
                <a:gd name="T21" fmla="*/ 109 h 1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7"/>
                <a:gd name="T34" fmla="*/ 0 h 109"/>
                <a:gd name="T35" fmla="*/ 157 w 157"/>
                <a:gd name="T36" fmla="*/ 109 h 1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7" h="109">
                  <a:moveTo>
                    <a:pt x="96" y="109"/>
                  </a:moveTo>
                  <a:lnTo>
                    <a:pt x="132" y="85"/>
                  </a:lnTo>
                  <a:lnTo>
                    <a:pt x="145" y="73"/>
                  </a:lnTo>
                  <a:lnTo>
                    <a:pt x="157" y="48"/>
                  </a:lnTo>
                  <a:lnTo>
                    <a:pt x="145" y="24"/>
                  </a:lnTo>
                  <a:lnTo>
                    <a:pt x="120" y="12"/>
                  </a:lnTo>
                  <a:lnTo>
                    <a:pt x="84" y="0"/>
                  </a:lnTo>
                  <a:lnTo>
                    <a:pt x="48" y="0"/>
                  </a:lnTo>
                  <a:lnTo>
                    <a:pt x="0" y="0"/>
                  </a:lnTo>
                  <a:lnTo>
                    <a:pt x="96" y="109"/>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04" name="Freeform 106"/>
            <p:cNvSpPr>
              <a:spLocks/>
            </p:cNvSpPr>
            <p:nvPr/>
          </p:nvSpPr>
          <p:spPr bwMode="auto">
            <a:xfrm>
              <a:off x="4089" y="2815"/>
              <a:ext cx="144" cy="108"/>
            </a:xfrm>
            <a:custGeom>
              <a:avLst/>
              <a:gdLst>
                <a:gd name="T0" fmla="*/ 72 w 144"/>
                <a:gd name="T1" fmla="*/ 0 h 108"/>
                <a:gd name="T2" fmla="*/ 24 w 144"/>
                <a:gd name="T3" fmla="*/ 12 h 108"/>
                <a:gd name="T4" fmla="*/ 12 w 144"/>
                <a:gd name="T5" fmla="*/ 36 h 108"/>
                <a:gd name="T6" fmla="*/ 0 w 144"/>
                <a:gd name="T7" fmla="*/ 60 h 108"/>
                <a:gd name="T8" fmla="*/ 12 w 144"/>
                <a:gd name="T9" fmla="*/ 72 h 108"/>
                <a:gd name="T10" fmla="*/ 36 w 144"/>
                <a:gd name="T11" fmla="*/ 96 h 108"/>
                <a:gd name="T12" fmla="*/ 60 w 144"/>
                <a:gd name="T13" fmla="*/ 108 h 108"/>
                <a:gd name="T14" fmla="*/ 108 w 144"/>
                <a:gd name="T15" fmla="*/ 108 h 108"/>
                <a:gd name="T16" fmla="*/ 144 w 144"/>
                <a:gd name="T17" fmla="*/ 108 h 108"/>
                <a:gd name="T18" fmla="*/ 72 w 144"/>
                <a:gd name="T19" fmla="*/ 0 h 108"/>
                <a:gd name="T20" fmla="*/ 72 w 144"/>
                <a:gd name="T21" fmla="*/ 0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4"/>
                <a:gd name="T34" fmla="*/ 0 h 108"/>
                <a:gd name="T35" fmla="*/ 144 w 144"/>
                <a:gd name="T36" fmla="*/ 108 h 10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4" h="108">
                  <a:moveTo>
                    <a:pt x="72" y="0"/>
                  </a:moveTo>
                  <a:lnTo>
                    <a:pt x="24" y="12"/>
                  </a:lnTo>
                  <a:lnTo>
                    <a:pt x="12" y="36"/>
                  </a:lnTo>
                  <a:lnTo>
                    <a:pt x="0" y="60"/>
                  </a:lnTo>
                  <a:lnTo>
                    <a:pt x="12" y="72"/>
                  </a:lnTo>
                  <a:lnTo>
                    <a:pt x="36" y="96"/>
                  </a:lnTo>
                  <a:lnTo>
                    <a:pt x="60" y="108"/>
                  </a:lnTo>
                  <a:lnTo>
                    <a:pt x="108" y="108"/>
                  </a:lnTo>
                  <a:lnTo>
                    <a:pt x="144" y="108"/>
                  </a:lnTo>
                  <a:lnTo>
                    <a:pt x="7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05" name="Freeform 107"/>
            <p:cNvSpPr>
              <a:spLocks/>
            </p:cNvSpPr>
            <p:nvPr/>
          </p:nvSpPr>
          <p:spPr bwMode="auto">
            <a:xfrm>
              <a:off x="4161" y="2730"/>
              <a:ext cx="349" cy="193"/>
            </a:xfrm>
            <a:custGeom>
              <a:avLst/>
              <a:gdLst>
                <a:gd name="T0" fmla="*/ 217 w 349"/>
                <a:gd name="T1" fmla="*/ 0 h 193"/>
                <a:gd name="T2" fmla="*/ 217 w 349"/>
                <a:gd name="T3" fmla="*/ 0 h 193"/>
                <a:gd name="T4" fmla="*/ 168 w 349"/>
                <a:gd name="T5" fmla="*/ 25 h 193"/>
                <a:gd name="T6" fmla="*/ 120 w 349"/>
                <a:gd name="T7" fmla="*/ 49 h 193"/>
                <a:gd name="T8" fmla="*/ 72 w 349"/>
                <a:gd name="T9" fmla="*/ 61 h 193"/>
                <a:gd name="T10" fmla="*/ 48 w 349"/>
                <a:gd name="T11" fmla="*/ 73 h 193"/>
                <a:gd name="T12" fmla="*/ 24 w 349"/>
                <a:gd name="T13" fmla="*/ 85 h 193"/>
                <a:gd name="T14" fmla="*/ 0 w 349"/>
                <a:gd name="T15" fmla="*/ 85 h 193"/>
                <a:gd name="T16" fmla="*/ 0 w 349"/>
                <a:gd name="T17" fmla="*/ 85 h 193"/>
                <a:gd name="T18" fmla="*/ 0 w 349"/>
                <a:gd name="T19" fmla="*/ 85 h 193"/>
                <a:gd name="T20" fmla="*/ 72 w 349"/>
                <a:gd name="T21" fmla="*/ 193 h 193"/>
                <a:gd name="T22" fmla="*/ 84 w 349"/>
                <a:gd name="T23" fmla="*/ 193 h 193"/>
                <a:gd name="T24" fmla="*/ 96 w 349"/>
                <a:gd name="T25" fmla="*/ 181 h 193"/>
                <a:gd name="T26" fmla="*/ 120 w 349"/>
                <a:gd name="T27" fmla="*/ 181 h 193"/>
                <a:gd name="T28" fmla="*/ 156 w 349"/>
                <a:gd name="T29" fmla="*/ 169 h 193"/>
                <a:gd name="T30" fmla="*/ 193 w 349"/>
                <a:gd name="T31" fmla="*/ 157 h 193"/>
                <a:gd name="T32" fmla="*/ 229 w 349"/>
                <a:gd name="T33" fmla="*/ 133 h 193"/>
                <a:gd name="T34" fmla="*/ 289 w 349"/>
                <a:gd name="T35" fmla="*/ 121 h 193"/>
                <a:gd name="T36" fmla="*/ 349 w 349"/>
                <a:gd name="T37" fmla="*/ 97 h 193"/>
                <a:gd name="T38" fmla="*/ 349 w 349"/>
                <a:gd name="T39" fmla="*/ 97 h 193"/>
                <a:gd name="T40" fmla="*/ 217 w 349"/>
                <a:gd name="T41" fmla="*/ 0 h 193"/>
                <a:gd name="T42" fmla="*/ 217 w 349"/>
                <a:gd name="T43" fmla="*/ 0 h 19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49"/>
                <a:gd name="T67" fmla="*/ 0 h 193"/>
                <a:gd name="T68" fmla="*/ 349 w 349"/>
                <a:gd name="T69" fmla="*/ 193 h 19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49" h="193">
                  <a:moveTo>
                    <a:pt x="217" y="0"/>
                  </a:moveTo>
                  <a:lnTo>
                    <a:pt x="217" y="0"/>
                  </a:lnTo>
                  <a:lnTo>
                    <a:pt x="168" y="25"/>
                  </a:lnTo>
                  <a:lnTo>
                    <a:pt x="120" y="49"/>
                  </a:lnTo>
                  <a:lnTo>
                    <a:pt x="72" y="61"/>
                  </a:lnTo>
                  <a:lnTo>
                    <a:pt x="48" y="73"/>
                  </a:lnTo>
                  <a:lnTo>
                    <a:pt x="24" y="85"/>
                  </a:lnTo>
                  <a:lnTo>
                    <a:pt x="0" y="85"/>
                  </a:lnTo>
                  <a:lnTo>
                    <a:pt x="72" y="193"/>
                  </a:lnTo>
                  <a:lnTo>
                    <a:pt x="84" y="193"/>
                  </a:lnTo>
                  <a:lnTo>
                    <a:pt x="96" y="181"/>
                  </a:lnTo>
                  <a:lnTo>
                    <a:pt x="120" y="181"/>
                  </a:lnTo>
                  <a:lnTo>
                    <a:pt x="156" y="169"/>
                  </a:lnTo>
                  <a:lnTo>
                    <a:pt x="193" y="157"/>
                  </a:lnTo>
                  <a:lnTo>
                    <a:pt x="229" y="133"/>
                  </a:lnTo>
                  <a:lnTo>
                    <a:pt x="289" y="121"/>
                  </a:lnTo>
                  <a:lnTo>
                    <a:pt x="349" y="97"/>
                  </a:lnTo>
                  <a:lnTo>
                    <a:pt x="2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06" name="Freeform 108"/>
            <p:cNvSpPr>
              <a:spLocks/>
            </p:cNvSpPr>
            <p:nvPr/>
          </p:nvSpPr>
          <p:spPr bwMode="auto">
            <a:xfrm>
              <a:off x="4378" y="2670"/>
              <a:ext cx="300" cy="157"/>
            </a:xfrm>
            <a:custGeom>
              <a:avLst/>
              <a:gdLst>
                <a:gd name="T0" fmla="*/ 204 w 300"/>
                <a:gd name="T1" fmla="*/ 0 h 157"/>
                <a:gd name="T2" fmla="*/ 180 w 300"/>
                <a:gd name="T3" fmla="*/ 12 h 157"/>
                <a:gd name="T4" fmla="*/ 168 w 300"/>
                <a:gd name="T5" fmla="*/ 12 h 157"/>
                <a:gd name="T6" fmla="*/ 168 w 300"/>
                <a:gd name="T7" fmla="*/ 12 h 157"/>
                <a:gd name="T8" fmla="*/ 156 w 300"/>
                <a:gd name="T9" fmla="*/ 12 h 157"/>
                <a:gd name="T10" fmla="*/ 120 w 300"/>
                <a:gd name="T11" fmla="*/ 24 h 157"/>
                <a:gd name="T12" fmla="*/ 84 w 300"/>
                <a:gd name="T13" fmla="*/ 36 h 157"/>
                <a:gd name="T14" fmla="*/ 48 w 300"/>
                <a:gd name="T15" fmla="*/ 48 h 157"/>
                <a:gd name="T16" fmla="*/ 0 w 300"/>
                <a:gd name="T17" fmla="*/ 60 h 157"/>
                <a:gd name="T18" fmla="*/ 132 w 300"/>
                <a:gd name="T19" fmla="*/ 157 h 157"/>
                <a:gd name="T20" fmla="*/ 180 w 300"/>
                <a:gd name="T21" fmla="*/ 133 h 157"/>
                <a:gd name="T22" fmla="*/ 216 w 300"/>
                <a:gd name="T23" fmla="*/ 121 h 157"/>
                <a:gd name="T24" fmla="*/ 216 w 300"/>
                <a:gd name="T25" fmla="*/ 121 h 157"/>
                <a:gd name="T26" fmla="*/ 204 w 300"/>
                <a:gd name="T27" fmla="*/ 121 h 157"/>
                <a:gd name="T28" fmla="*/ 204 w 300"/>
                <a:gd name="T29" fmla="*/ 121 h 157"/>
                <a:gd name="T30" fmla="*/ 228 w 300"/>
                <a:gd name="T31" fmla="*/ 121 h 157"/>
                <a:gd name="T32" fmla="*/ 264 w 300"/>
                <a:gd name="T33" fmla="*/ 109 h 157"/>
                <a:gd name="T34" fmla="*/ 300 w 300"/>
                <a:gd name="T35" fmla="*/ 109 h 157"/>
                <a:gd name="T36" fmla="*/ 204 w 300"/>
                <a:gd name="T37" fmla="*/ 0 h 157"/>
                <a:gd name="T38" fmla="*/ 204 w 300"/>
                <a:gd name="T39" fmla="*/ 0 h 15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0"/>
                <a:gd name="T61" fmla="*/ 0 h 157"/>
                <a:gd name="T62" fmla="*/ 300 w 300"/>
                <a:gd name="T63" fmla="*/ 157 h 15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0" h="157">
                  <a:moveTo>
                    <a:pt x="204" y="0"/>
                  </a:moveTo>
                  <a:lnTo>
                    <a:pt x="180" y="12"/>
                  </a:lnTo>
                  <a:lnTo>
                    <a:pt x="168" y="12"/>
                  </a:lnTo>
                  <a:lnTo>
                    <a:pt x="156" y="12"/>
                  </a:lnTo>
                  <a:lnTo>
                    <a:pt x="120" y="24"/>
                  </a:lnTo>
                  <a:lnTo>
                    <a:pt x="84" y="36"/>
                  </a:lnTo>
                  <a:lnTo>
                    <a:pt x="48" y="48"/>
                  </a:lnTo>
                  <a:lnTo>
                    <a:pt x="0" y="60"/>
                  </a:lnTo>
                  <a:lnTo>
                    <a:pt x="132" y="157"/>
                  </a:lnTo>
                  <a:lnTo>
                    <a:pt x="180" y="133"/>
                  </a:lnTo>
                  <a:lnTo>
                    <a:pt x="216" y="121"/>
                  </a:lnTo>
                  <a:lnTo>
                    <a:pt x="204" y="121"/>
                  </a:lnTo>
                  <a:lnTo>
                    <a:pt x="228" y="121"/>
                  </a:lnTo>
                  <a:lnTo>
                    <a:pt x="264" y="109"/>
                  </a:lnTo>
                  <a:lnTo>
                    <a:pt x="300" y="109"/>
                  </a:lnTo>
                  <a:lnTo>
                    <a:pt x="20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07" name="Freeform 109"/>
            <p:cNvSpPr>
              <a:spLocks/>
            </p:cNvSpPr>
            <p:nvPr/>
          </p:nvSpPr>
          <p:spPr bwMode="auto">
            <a:xfrm>
              <a:off x="4582" y="2670"/>
              <a:ext cx="156" cy="109"/>
            </a:xfrm>
            <a:custGeom>
              <a:avLst/>
              <a:gdLst>
                <a:gd name="T0" fmla="*/ 96 w 156"/>
                <a:gd name="T1" fmla="*/ 109 h 109"/>
                <a:gd name="T2" fmla="*/ 132 w 156"/>
                <a:gd name="T3" fmla="*/ 85 h 109"/>
                <a:gd name="T4" fmla="*/ 156 w 156"/>
                <a:gd name="T5" fmla="*/ 73 h 109"/>
                <a:gd name="T6" fmla="*/ 156 w 156"/>
                <a:gd name="T7" fmla="*/ 48 h 109"/>
                <a:gd name="T8" fmla="*/ 144 w 156"/>
                <a:gd name="T9" fmla="*/ 24 h 109"/>
                <a:gd name="T10" fmla="*/ 120 w 156"/>
                <a:gd name="T11" fmla="*/ 12 h 109"/>
                <a:gd name="T12" fmla="*/ 84 w 156"/>
                <a:gd name="T13" fmla="*/ 0 h 109"/>
                <a:gd name="T14" fmla="*/ 48 w 156"/>
                <a:gd name="T15" fmla="*/ 0 h 109"/>
                <a:gd name="T16" fmla="*/ 0 w 156"/>
                <a:gd name="T17" fmla="*/ 0 h 109"/>
                <a:gd name="T18" fmla="*/ 96 w 156"/>
                <a:gd name="T19" fmla="*/ 109 h 109"/>
                <a:gd name="T20" fmla="*/ 96 w 156"/>
                <a:gd name="T21" fmla="*/ 109 h 1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6"/>
                <a:gd name="T34" fmla="*/ 0 h 109"/>
                <a:gd name="T35" fmla="*/ 156 w 156"/>
                <a:gd name="T36" fmla="*/ 109 h 1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6" h="109">
                  <a:moveTo>
                    <a:pt x="96" y="109"/>
                  </a:moveTo>
                  <a:lnTo>
                    <a:pt x="132" y="85"/>
                  </a:lnTo>
                  <a:lnTo>
                    <a:pt x="156" y="73"/>
                  </a:lnTo>
                  <a:lnTo>
                    <a:pt x="156" y="48"/>
                  </a:lnTo>
                  <a:lnTo>
                    <a:pt x="144" y="24"/>
                  </a:lnTo>
                  <a:lnTo>
                    <a:pt x="120" y="12"/>
                  </a:lnTo>
                  <a:lnTo>
                    <a:pt x="84" y="0"/>
                  </a:lnTo>
                  <a:lnTo>
                    <a:pt x="48" y="0"/>
                  </a:lnTo>
                  <a:lnTo>
                    <a:pt x="0" y="0"/>
                  </a:lnTo>
                  <a:lnTo>
                    <a:pt x="96" y="1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08" name="Freeform 110"/>
            <p:cNvSpPr>
              <a:spLocks/>
            </p:cNvSpPr>
            <p:nvPr/>
          </p:nvSpPr>
          <p:spPr bwMode="auto">
            <a:xfrm>
              <a:off x="4438" y="2815"/>
              <a:ext cx="144" cy="108"/>
            </a:xfrm>
            <a:custGeom>
              <a:avLst/>
              <a:gdLst>
                <a:gd name="T0" fmla="*/ 60 w 144"/>
                <a:gd name="T1" fmla="*/ 0 h 108"/>
                <a:gd name="T2" fmla="*/ 24 w 144"/>
                <a:gd name="T3" fmla="*/ 12 h 108"/>
                <a:gd name="T4" fmla="*/ 0 w 144"/>
                <a:gd name="T5" fmla="*/ 36 h 108"/>
                <a:gd name="T6" fmla="*/ 0 w 144"/>
                <a:gd name="T7" fmla="*/ 60 h 108"/>
                <a:gd name="T8" fmla="*/ 0 w 144"/>
                <a:gd name="T9" fmla="*/ 72 h 108"/>
                <a:gd name="T10" fmla="*/ 24 w 144"/>
                <a:gd name="T11" fmla="*/ 96 h 108"/>
                <a:gd name="T12" fmla="*/ 60 w 144"/>
                <a:gd name="T13" fmla="*/ 108 h 108"/>
                <a:gd name="T14" fmla="*/ 96 w 144"/>
                <a:gd name="T15" fmla="*/ 108 h 108"/>
                <a:gd name="T16" fmla="*/ 144 w 144"/>
                <a:gd name="T17" fmla="*/ 108 h 108"/>
                <a:gd name="T18" fmla="*/ 60 w 144"/>
                <a:gd name="T19" fmla="*/ 0 h 108"/>
                <a:gd name="T20" fmla="*/ 60 w 144"/>
                <a:gd name="T21" fmla="*/ 0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4"/>
                <a:gd name="T34" fmla="*/ 0 h 108"/>
                <a:gd name="T35" fmla="*/ 144 w 144"/>
                <a:gd name="T36" fmla="*/ 108 h 10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4" h="108">
                  <a:moveTo>
                    <a:pt x="60" y="0"/>
                  </a:moveTo>
                  <a:lnTo>
                    <a:pt x="24" y="12"/>
                  </a:lnTo>
                  <a:lnTo>
                    <a:pt x="0" y="36"/>
                  </a:lnTo>
                  <a:lnTo>
                    <a:pt x="0" y="60"/>
                  </a:lnTo>
                  <a:lnTo>
                    <a:pt x="0" y="72"/>
                  </a:lnTo>
                  <a:lnTo>
                    <a:pt x="24" y="96"/>
                  </a:lnTo>
                  <a:lnTo>
                    <a:pt x="60" y="108"/>
                  </a:lnTo>
                  <a:lnTo>
                    <a:pt x="96" y="108"/>
                  </a:lnTo>
                  <a:lnTo>
                    <a:pt x="144" y="108"/>
                  </a:lnTo>
                  <a:lnTo>
                    <a:pt x="60"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09" name="Freeform 111"/>
            <p:cNvSpPr>
              <a:spLocks/>
            </p:cNvSpPr>
            <p:nvPr/>
          </p:nvSpPr>
          <p:spPr bwMode="auto">
            <a:xfrm>
              <a:off x="4498" y="2730"/>
              <a:ext cx="349" cy="193"/>
            </a:xfrm>
            <a:custGeom>
              <a:avLst/>
              <a:gdLst>
                <a:gd name="T0" fmla="*/ 216 w 349"/>
                <a:gd name="T1" fmla="*/ 0 h 193"/>
                <a:gd name="T2" fmla="*/ 216 w 349"/>
                <a:gd name="T3" fmla="*/ 0 h 193"/>
                <a:gd name="T4" fmla="*/ 168 w 349"/>
                <a:gd name="T5" fmla="*/ 25 h 193"/>
                <a:gd name="T6" fmla="*/ 120 w 349"/>
                <a:gd name="T7" fmla="*/ 49 h 193"/>
                <a:gd name="T8" fmla="*/ 72 w 349"/>
                <a:gd name="T9" fmla="*/ 61 h 193"/>
                <a:gd name="T10" fmla="*/ 48 w 349"/>
                <a:gd name="T11" fmla="*/ 73 h 193"/>
                <a:gd name="T12" fmla="*/ 24 w 349"/>
                <a:gd name="T13" fmla="*/ 85 h 193"/>
                <a:gd name="T14" fmla="*/ 0 w 349"/>
                <a:gd name="T15" fmla="*/ 85 h 193"/>
                <a:gd name="T16" fmla="*/ 0 w 349"/>
                <a:gd name="T17" fmla="*/ 85 h 193"/>
                <a:gd name="T18" fmla="*/ 0 w 349"/>
                <a:gd name="T19" fmla="*/ 85 h 193"/>
                <a:gd name="T20" fmla="*/ 84 w 349"/>
                <a:gd name="T21" fmla="*/ 193 h 193"/>
                <a:gd name="T22" fmla="*/ 84 w 349"/>
                <a:gd name="T23" fmla="*/ 193 h 193"/>
                <a:gd name="T24" fmla="*/ 108 w 349"/>
                <a:gd name="T25" fmla="*/ 181 h 193"/>
                <a:gd name="T26" fmla="*/ 132 w 349"/>
                <a:gd name="T27" fmla="*/ 181 h 193"/>
                <a:gd name="T28" fmla="*/ 156 w 349"/>
                <a:gd name="T29" fmla="*/ 169 h 193"/>
                <a:gd name="T30" fmla="*/ 192 w 349"/>
                <a:gd name="T31" fmla="*/ 157 h 193"/>
                <a:gd name="T32" fmla="*/ 240 w 349"/>
                <a:gd name="T33" fmla="*/ 133 h 193"/>
                <a:gd name="T34" fmla="*/ 289 w 349"/>
                <a:gd name="T35" fmla="*/ 121 h 193"/>
                <a:gd name="T36" fmla="*/ 349 w 349"/>
                <a:gd name="T37" fmla="*/ 97 h 193"/>
                <a:gd name="T38" fmla="*/ 349 w 349"/>
                <a:gd name="T39" fmla="*/ 97 h 193"/>
                <a:gd name="T40" fmla="*/ 216 w 349"/>
                <a:gd name="T41" fmla="*/ 0 h 193"/>
                <a:gd name="T42" fmla="*/ 216 w 349"/>
                <a:gd name="T43" fmla="*/ 0 h 19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49"/>
                <a:gd name="T67" fmla="*/ 0 h 193"/>
                <a:gd name="T68" fmla="*/ 349 w 349"/>
                <a:gd name="T69" fmla="*/ 193 h 19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49" h="193">
                  <a:moveTo>
                    <a:pt x="216" y="0"/>
                  </a:moveTo>
                  <a:lnTo>
                    <a:pt x="216" y="0"/>
                  </a:lnTo>
                  <a:lnTo>
                    <a:pt x="168" y="25"/>
                  </a:lnTo>
                  <a:lnTo>
                    <a:pt x="120" y="49"/>
                  </a:lnTo>
                  <a:lnTo>
                    <a:pt x="72" y="61"/>
                  </a:lnTo>
                  <a:lnTo>
                    <a:pt x="48" y="73"/>
                  </a:lnTo>
                  <a:lnTo>
                    <a:pt x="24" y="85"/>
                  </a:lnTo>
                  <a:lnTo>
                    <a:pt x="0" y="85"/>
                  </a:lnTo>
                  <a:lnTo>
                    <a:pt x="84" y="193"/>
                  </a:lnTo>
                  <a:lnTo>
                    <a:pt x="108" y="181"/>
                  </a:lnTo>
                  <a:lnTo>
                    <a:pt x="132" y="181"/>
                  </a:lnTo>
                  <a:lnTo>
                    <a:pt x="156" y="169"/>
                  </a:lnTo>
                  <a:lnTo>
                    <a:pt x="192" y="157"/>
                  </a:lnTo>
                  <a:lnTo>
                    <a:pt x="240" y="133"/>
                  </a:lnTo>
                  <a:lnTo>
                    <a:pt x="289" y="121"/>
                  </a:lnTo>
                  <a:lnTo>
                    <a:pt x="349" y="97"/>
                  </a:lnTo>
                  <a:lnTo>
                    <a:pt x="216"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10" name="Freeform 112"/>
            <p:cNvSpPr>
              <a:spLocks/>
            </p:cNvSpPr>
            <p:nvPr/>
          </p:nvSpPr>
          <p:spPr bwMode="auto">
            <a:xfrm>
              <a:off x="4714" y="2670"/>
              <a:ext cx="301" cy="157"/>
            </a:xfrm>
            <a:custGeom>
              <a:avLst/>
              <a:gdLst>
                <a:gd name="T0" fmla="*/ 205 w 301"/>
                <a:gd name="T1" fmla="*/ 0 h 157"/>
                <a:gd name="T2" fmla="*/ 181 w 301"/>
                <a:gd name="T3" fmla="*/ 12 h 157"/>
                <a:gd name="T4" fmla="*/ 169 w 301"/>
                <a:gd name="T5" fmla="*/ 12 h 157"/>
                <a:gd name="T6" fmla="*/ 169 w 301"/>
                <a:gd name="T7" fmla="*/ 12 h 157"/>
                <a:gd name="T8" fmla="*/ 157 w 301"/>
                <a:gd name="T9" fmla="*/ 12 h 157"/>
                <a:gd name="T10" fmla="*/ 121 w 301"/>
                <a:gd name="T11" fmla="*/ 24 h 157"/>
                <a:gd name="T12" fmla="*/ 85 w 301"/>
                <a:gd name="T13" fmla="*/ 36 h 157"/>
                <a:gd name="T14" fmla="*/ 60 w 301"/>
                <a:gd name="T15" fmla="*/ 48 h 157"/>
                <a:gd name="T16" fmla="*/ 0 w 301"/>
                <a:gd name="T17" fmla="*/ 60 h 157"/>
                <a:gd name="T18" fmla="*/ 133 w 301"/>
                <a:gd name="T19" fmla="*/ 157 h 157"/>
                <a:gd name="T20" fmla="*/ 181 w 301"/>
                <a:gd name="T21" fmla="*/ 133 h 157"/>
                <a:gd name="T22" fmla="*/ 217 w 301"/>
                <a:gd name="T23" fmla="*/ 121 h 157"/>
                <a:gd name="T24" fmla="*/ 229 w 301"/>
                <a:gd name="T25" fmla="*/ 121 h 157"/>
                <a:gd name="T26" fmla="*/ 205 w 301"/>
                <a:gd name="T27" fmla="*/ 121 h 157"/>
                <a:gd name="T28" fmla="*/ 205 w 301"/>
                <a:gd name="T29" fmla="*/ 121 h 157"/>
                <a:gd name="T30" fmla="*/ 229 w 301"/>
                <a:gd name="T31" fmla="*/ 121 h 157"/>
                <a:gd name="T32" fmla="*/ 265 w 301"/>
                <a:gd name="T33" fmla="*/ 109 h 157"/>
                <a:gd name="T34" fmla="*/ 301 w 301"/>
                <a:gd name="T35" fmla="*/ 109 h 157"/>
                <a:gd name="T36" fmla="*/ 205 w 301"/>
                <a:gd name="T37" fmla="*/ 0 h 157"/>
                <a:gd name="T38" fmla="*/ 205 w 301"/>
                <a:gd name="T39" fmla="*/ 0 h 15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01"/>
                <a:gd name="T61" fmla="*/ 0 h 157"/>
                <a:gd name="T62" fmla="*/ 301 w 301"/>
                <a:gd name="T63" fmla="*/ 157 h 15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01" h="157">
                  <a:moveTo>
                    <a:pt x="205" y="0"/>
                  </a:moveTo>
                  <a:lnTo>
                    <a:pt x="181" y="12"/>
                  </a:lnTo>
                  <a:lnTo>
                    <a:pt x="169" y="12"/>
                  </a:lnTo>
                  <a:lnTo>
                    <a:pt x="157" y="12"/>
                  </a:lnTo>
                  <a:lnTo>
                    <a:pt x="121" y="24"/>
                  </a:lnTo>
                  <a:lnTo>
                    <a:pt x="85" y="36"/>
                  </a:lnTo>
                  <a:lnTo>
                    <a:pt x="60" y="48"/>
                  </a:lnTo>
                  <a:lnTo>
                    <a:pt x="0" y="60"/>
                  </a:lnTo>
                  <a:lnTo>
                    <a:pt x="133" y="157"/>
                  </a:lnTo>
                  <a:lnTo>
                    <a:pt x="181" y="133"/>
                  </a:lnTo>
                  <a:lnTo>
                    <a:pt x="217" y="121"/>
                  </a:lnTo>
                  <a:lnTo>
                    <a:pt x="229" y="121"/>
                  </a:lnTo>
                  <a:lnTo>
                    <a:pt x="205" y="121"/>
                  </a:lnTo>
                  <a:lnTo>
                    <a:pt x="229" y="121"/>
                  </a:lnTo>
                  <a:lnTo>
                    <a:pt x="265" y="109"/>
                  </a:lnTo>
                  <a:lnTo>
                    <a:pt x="301" y="109"/>
                  </a:lnTo>
                  <a:lnTo>
                    <a:pt x="205"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11" name="Freeform 113"/>
            <p:cNvSpPr>
              <a:spLocks/>
            </p:cNvSpPr>
            <p:nvPr/>
          </p:nvSpPr>
          <p:spPr bwMode="auto">
            <a:xfrm>
              <a:off x="4919" y="2670"/>
              <a:ext cx="156" cy="109"/>
            </a:xfrm>
            <a:custGeom>
              <a:avLst/>
              <a:gdLst>
                <a:gd name="T0" fmla="*/ 96 w 156"/>
                <a:gd name="T1" fmla="*/ 109 h 109"/>
                <a:gd name="T2" fmla="*/ 132 w 156"/>
                <a:gd name="T3" fmla="*/ 85 h 109"/>
                <a:gd name="T4" fmla="*/ 156 w 156"/>
                <a:gd name="T5" fmla="*/ 73 h 109"/>
                <a:gd name="T6" fmla="*/ 156 w 156"/>
                <a:gd name="T7" fmla="*/ 48 h 109"/>
                <a:gd name="T8" fmla="*/ 144 w 156"/>
                <a:gd name="T9" fmla="*/ 24 h 109"/>
                <a:gd name="T10" fmla="*/ 120 w 156"/>
                <a:gd name="T11" fmla="*/ 12 h 109"/>
                <a:gd name="T12" fmla="*/ 84 w 156"/>
                <a:gd name="T13" fmla="*/ 0 h 109"/>
                <a:gd name="T14" fmla="*/ 48 w 156"/>
                <a:gd name="T15" fmla="*/ 0 h 109"/>
                <a:gd name="T16" fmla="*/ 0 w 156"/>
                <a:gd name="T17" fmla="*/ 0 h 109"/>
                <a:gd name="T18" fmla="*/ 96 w 156"/>
                <a:gd name="T19" fmla="*/ 109 h 109"/>
                <a:gd name="T20" fmla="*/ 96 w 156"/>
                <a:gd name="T21" fmla="*/ 109 h 1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6"/>
                <a:gd name="T34" fmla="*/ 0 h 109"/>
                <a:gd name="T35" fmla="*/ 156 w 156"/>
                <a:gd name="T36" fmla="*/ 109 h 1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6" h="109">
                  <a:moveTo>
                    <a:pt x="96" y="109"/>
                  </a:moveTo>
                  <a:lnTo>
                    <a:pt x="132" y="85"/>
                  </a:lnTo>
                  <a:lnTo>
                    <a:pt x="156" y="73"/>
                  </a:lnTo>
                  <a:lnTo>
                    <a:pt x="156" y="48"/>
                  </a:lnTo>
                  <a:lnTo>
                    <a:pt x="144" y="24"/>
                  </a:lnTo>
                  <a:lnTo>
                    <a:pt x="120" y="12"/>
                  </a:lnTo>
                  <a:lnTo>
                    <a:pt x="84" y="0"/>
                  </a:lnTo>
                  <a:lnTo>
                    <a:pt x="48" y="0"/>
                  </a:lnTo>
                  <a:lnTo>
                    <a:pt x="0" y="0"/>
                  </a:lnTo>
                  <a:lnTo>
                    <a:pt x="96" y="109"/>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12" name="Freeform 114"/>
            <p:cNvSpPr>
              <a:spLocks/>
            </p:cNvSpPr>
            <p:nvPr/>
          </p:nvSpPr>
          <p:spPr bwMode="auto">
            <a:xfrm>
              <a:off x="4774" y="2815"/>
              <a:ext cx="145" cy="108"/>
            </a:xfrm>
            <a:custGeom>
              <a:avLst/>
              <a:gdLst>
                <a:gd name="T0" fmla="*/ 61 w 145"/>
                <a:gd name="T1" fmla="*/ 0 h 108"/>
                <a:gd name="T2" fmla="*/ 25 w 145"/>
                <a:gd name="T3" fmla="*/ 12 h 108"/>
                <a:gd name="T4" fmla="*/ 0 w 145"/>
                <a:gd name="T5" fmla="*/ 36 h 108"/>
                <a:gd name="T6" fmla="*/ 0 w 145"/>
                <a:gd name="T7" fmla="*/ 60 h 108"/>
                <a:gd name="T8" fmla="*/ 0 w 145"/>
                <a:gd name="T9" fmla="*/ 72 h 108"/>
                <a:gd name="T10" fmla="*/ 25 w 145"/>
                <a:gd name="T11" fmla="*/ 96 h 108"/>
                <a:gd name="T12" fmla="*/ 61 w 145"/>
                <a:gd name="T13" fmla="*/ 108 h 108"/>
                <a:gd name="T14" fmla="*/ 97 w 145"/>
                <a:gd name="T15" fmla="*/ 108 h 108"/>
                <a:gd name="T16" fmla="*/ 145 w 145"/>
                <a:gd name="T17" fmla="*/ 108 h 108"/>
                <a:gd name="T18" fmla="*/ 61 w 145"/>
                <a:gd name="T19" fmla="*/ 0 h 108"/>
                <a:gd name="T20" fmla="*/ 61 w 145"/>
                <a:gd name="T21" fmla="*/ 0 h 1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5"/>
                <a:gd name="T34" fmla="*/ 0 h 108"/>
                <a:gd name="T35" fmla="*/ 145 w 145"/>
                <a:gd name="T36" fmla="*/ 108 h 10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5" h="108">
                  <a:moveTo>
                    <a:pt x="61" y="0"/>
                  </a:moveTo>
                  <a:lnTo>
                    <a:pt x="25" y="12"/>
                  </a:lnTo>
                  <a:lnTo>
                    <a:pt x="0" y="36"/>
                  </a:lnTo>
                  <a:lnTo>
                    <a:pt x="0" y="60"/>
                  </a:lnTo>
                  <a:lnTo>
                    <a:pt x="0" y="72"/>
                  </a:lnTo>
                  <a:lnTo>
                    <a:pt x="25" y="96"/>
                  </a:lnTo>
                  <a:lnTo>
                    <a:pt x="61" y="108"/>
                  </a:lnTo>
                  <a:lnTo>
                    <a:pt x="97" y="108"/>
                  </a:lnTo>
                  <a:lnTo>
                    <a:pt x="145" y="108"/>
                  </a:lnTo>
                  <a:lnTo>
                    <a:pt x="6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13" name="Freeform 115"/>
            <p:cNvSpPr>
              <a:spLocks/>
            </p:cNvSpPr>
            <p:nvPr/>
          </p:nvSpPr>
          <p:spPr bwMode="auto">
            <a:xfrm>
              <a:off x="4835" y="2730"/>
              <a:ext cx="360" cy="193"/>
            </a:xfrm>
            <a:custGeom>
              <a:avLst/>
              <a:gdLst>
                <a:gd name="T0" fmla="*/ 216 w 360"/>
                <a:gd name="T1" fmla="*/ 0 h 193"/>
                <a:gd name="T2" fmla="*/ 228 w 360"/>
                <a:gd name="T3" fmla="*/ 0 h 193"/>
                <a:gd name="T4" fmla="*/ 168 w 360"/>
                <a:gd name="T5" fmla="*/ 25 h 193"/>
                <a:gd name="T6" fmla="*/ 120 w 360"/>
                <a:gd name="T7" fmla="*/ 49 h 193"/>
                <a:gd name="T8" fmla="*/ 84 w 360"/>
                <a:gd name="T9" fmla="*/ 61 h 193"/>
                <a:gd name="T10" fmla="*/ 48 w 360"/>
                <a:gd name="T11" fmla="*/ 73 h 193"/>
                <a:gd name="T12" fmla="*/ 24 w 360"/>
                <a:gd name="T13" fmla="*/ 85 h 193"/>
                <a:gd name="T14" fmla="*/ 12 w 360"/>
                <a:gd name="T15" fmla="*/ 85 h 193"/>
                <a:gd name="T16" fmla="*/ 0 w 360"/>
                <a:gd name="T17" fmla="*/ 85 h 193"/>
                <a:gd name="T18" fmla="*/ 0 w 360"/>
                <a:gd name="T19" fmla="*/ 85 h 193"/>
                <a:gd name="T20" fmla="*/ 84 w 360"/>
                <a:gd name="T21" fmla="*/ 193 h 193"/>
                <a:gd name="T22" fmla="*/ 84 w 360"/>
                <a:gd name="T23" fmla="*/ 193 h 193"/>
                <a:gd name="T24" fmla="*/ 108 w 360"/>
                <a:gd name="T25" fmla="*/ 181 h 193"/>
                <a:gd name="T26" fmla="*/ 132 w 360"/>
                <a:gd name="T27" fmla="*/ 181 h 193"/>
                <a:gd name="T28" fmla="*/ 156 w 360"/>
                <a:gd name="T29" fmla="*/ 169 h 193"/>
                <a:gd name="T30" fmla="*/ 192 w 360"/>
                <a:gd name="T31" fmla="*/ 157 h 193"/>
                <a:gd name="T32" fmla="*/ 240 w 360"/>
                <a:gd name="T33" fmla="*/ 133 h 193"/>
                <a:gd name="T34" fmla="*/ 288 w 360"/>
                <a:gd name="T35" fmla="*/ 121 h 193"/>
                <a:gd name="T36" fmla="*/ 348 w 360"/>
                <a:gd name="T37" fmla="*/ 97 h 193"/>
                <a:gd name="T38" fmla="*/ 360 w 360"/>
                <a:gd name="T39" fmla="*/ 97 h 193"/>
                <a:gd name="T40" fmla="*/ 216 w 360"/>
                <a:gd name="T41" fmla="*/ 0 h 193"/>
                <a:gd name="T42" fmla="*/ 216 w 360"/>
                <a:gd name="T43" fmla="*/ 0 h 19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60"/>
                <a:gd name="T67" fmla="*/ 0 h 193"/>
                <a:gd name="T68" fmla="*/ 360 w 360"/>
                <a:gd name="T69" fmla="*/ 193 h 19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60" h="193">
                  <a:moveTo>
                    <a:pt x="216" y="0"/>
                  </a:moveTo>
                  <a:lnTo>
                    <a:pt x="228" y="0"/>
                  </a:lnTo>
                  <a:lnTo>
                    <a:pt x="168" y="25"/>
                  </a:lnTo>
                  <a:lnTo>
                    <a:pt x="120" y="49"/>
                  </a:lnTo>
                  <a:lnTo>
                    <a:pt x="84" y="61"/>
                  </a:lnTo>
                  <a:lnTo>
                    <a:pt x="48" y="73"/>
                  </a:lnTo>
                  <a:lnTo>
                    <a:pt x="24" y="85"/>
                  </a:lnTo>
                  <a:lnTo>
                    <a:pt x="12" y="85"/>
                  </a:lnTo>
                  <a:lnTo>
                    <a:pt x="0" y="85"/>
                  </a:lnTo>
                  <a:lnTo>
                    <a:pt x="84" y="193"/>
                  </a:lnTo>
                  <a:lnTo>
                    <a:pt x="108" y="181"/>
                  </a:lnTo>
                  <a:lnTo>
                    <a:pt x="132" y="181"/>
                  </a:lnTo>
                  <a:lnTo>
                    <a:pt x="156" y="169"/>
                  </a:lnTo>
                  <a:lnTo>
                    <a:pt x="192" y="157"/>
                  </a:lnTo>
                  <a:lnTo>
                    <a:pt x="240" y="133"/>
                  </a:lnTo>
                  <a:lnTo>
                    <a:pt x="288" y="121"/>
                  </a:lnTo>
                  <a:lnTo>
                    <a:pt x="348" y="97"/>
                  </a:lnTo>
                  <a:lnTo>
                    <a:pt x="360" y="97"/>
                  </a:lnTo>
                  <a:lnTo>
                    <a:pt x="2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14" name="Freeform 116"/>
            <p:cNvSpPr>
              <a:spLocks/>
            </p:cNvSpPr>
            <p:nvPr/>
          </p:nvSpPr>
          <p:spPr bwMode="auto">
            <a:xfrm>
              <a:off x="5051" y="2670"/>
              <a:ext cx="313" cy="157"/>
            </a:xfrm>
            <a:custGeom>
              <a:avLst/>
              <a:gdLst>
                <a:gd name="T0" fmla="*/ 217 w 313"/>
                <a:gd name="T1" fmla="*/ 0 h 157"/>
                <a:gd name="T2" fmla="*/ 181 w 313"/>
                <a:gd name="T3" fmla="*/ 12 h 157"/>
                <a:gd name="T4" fmla="*/ 181 w 313"/>
                <a:gd name="T5" fmla="*/ 12 h 157"/>
                <a:gd name="T6" fmla="*/ 181 w 313"/>
                <a:gd name="T7" fmla="*/ 12 h 157"/>
                <a:gd name="T8" fmla="*/ 156 w 313"/>
                <a:gd name="T9" fmla="*/ 12 h 157"/>
                <a:gd name="T10" fmla="*/ 120 w 313"/>
                <a:gd name="T11" fmla="*/ 24 h 157"/>
                <a:gd name="T12" fmla="*/ 96 w 313"/>
                <a:gd name="T13" fmla="*/ 36 h 157"/>
                <a:gd name="T14" fmla="*/ 60 w 313"/>
                <a:gd name="T15" fmla="*/ 48 h 157"/>
                <a:gd name="T16" fmla="*/ 0 w 313"/>
                <a:gd name="T17" fmla="*/ 60 h 157"/>
                <a:gd name="T18" fmla="*/ 144 w 313"/>
                <a:gd name="T19" fmla="*/ 157 h 157"/>
                <a:gd name="T20" fmla="*/ 193 w 313"/>
                <a:gd name="T21" fmla="*/ 133 h 157"/>
                <a:gd name="T22" fmla="*/ 217 w 313"/>
                <a:gd name="T23" fmla="*/ 121 h 157"/>
                <a:gd name="T24" fmla="*/ 229 w 313"/>
                <a:gd name="T25" fmla="*/ 121 h 157"/>
                <a:gd name="T26" fmla="*/ 217 w 313"/>
                <a:gd name="T27" fmla="*/ 121 h 157"/>
                <a:gd name="T28" fmla="*/ 205 w 313"/>
                <a:gd name="T29" fmla="*/ 121 h 157"/>
                <a:gd name="T30" fmla="*/ 229 w 313"/>
                <a:gd name="T31" fmla="*/ 121 h 157"/>
                <a:gd name="T32" fmla="*/ 265 w 313"/>
                <a:gd name="T33" fmla="*/ 109 h 157"/>
                <a:gd name="T34" fmla="*/ 313 w 313"/>
                <a:gd name="T35" fmla="*/ 109 h 157"/>
                <a:gd name="T36" fmla="*/ 217 w 313"/>
                <a:gd name="T37" fmla="*/ 0 h 157"/>
                <a:gd name="T38" fmla="*/ 217 w 313"/>
                <a:gd name="T39" fmla="*/ 0 h 15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13"/>
                <a:gd name="T61" fmla="*/ 0 h 157"/>
                <a:gd name="T62" fmla="*/ 313 w 313"/>
                <a:gd name="T63" fmla="*/ 157 h 15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13" h="157">
                  <a:moveTo>
                    <a:pt x="217" y="0"/>
                  </a:moveTo>
                  <a:lnTo>
                    <a:pt x="181" y="12"/>
                  </a:lnTo>
                  <a:lnTo>
                    <a:pt x="156" y="12"/>
                  </a:lnTo>
                  <a:lnTo>
                    <a:pt x="120" y="24"/>
                  </a:lnTo>
                  <a:lnTo>
                    <a:pt x="96" y="36"/>
                  </a:lnTo>
                  <a:lnTo>
                    <a:pt x="60" y="48"/>
                  </a:lnTo>
                  <a:lnTo>
                    <a:pt x="0" y="60"/>
                  </a:lnTo>
                  <a:lnTo>
                    <a:pt x="144" y="157"/>
                  </a:lnTo>
                  <a:lnTo>
                    <a:pt x="193" y="133"/>
                  </a:lnTo>
                  <a:lnTo>
                    <a:pt x="217" y="121"/>
                  </a:lnTo>
                  <a:lnTo>
                    <a:pt x="229" y="121"/>
                  </a:lnTo>
                  <a:lnTo>
                    <a:pt x="217" y="121"/>
                  </a:lnTo>
                  <a:lnTo>
                    <a:pt x="205" y="121"/>
                  </a:lnTo>
                  <a:lnTo>
                    <a:pt x="229" y="121"/>
                  </a:lnTo>
                  <a:lnTo>
                    <a:pt x="265" y="109"/>
                  </a:lnTo>
                  <a:lnTo>
                    <a:pt x="313" y="109"/>
                  </a:lnTo>
                  <a:lnTo>
                    <a:pt x="2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15" name="Freeform 117"/>
            <p:cNvSpPr>
              <a:spLocks/>
            </p:cNvSpPr>
            <p:nvPr/>
          </p:nvSpPr>
          <p:spPr bwMode="auto">
            <a:xfrm>
              <a:off x="5268" y="2670"/>
              <a:ext cx="144" cy="109"/>
            </a:xfrm>
            <a:custGeom>
              <a:avLst/>
              <a:gdLst>
                <a:gd name="T0" fmla="*/ 96 w 144"/>
                <a:gd name="T1" fmla="*/ 109 h 109"/>
                <a:gd name="T2" fmla="*/ 132 w 144"/>
                <a:gd name="T3" fmla="*/ 85 h 109"/>
                <a:gd name="T4" fmla="*/ 144 w 144"/>
                <a:gd name="T5" fmla="*/ 73 h 109"/>
                <a:gd name="T6" fmla="*/ 144 w 144"/>
                <a:gd name="T7" fmla="*/ 48 h 109"/>
                <a:gd name="T8" fmla="*/ 132 w 144"/>
                <a:gd name="T9" fmla="*/ 24 h 109"/>
                <a:gd name="T10" fmla="*/ 120 w 144"/>
                <a:gd name="T11" fmla="*/ 12 h 109"/>
                <a:gd name="T12" fmla="*/ 84 w 144"/>
                <a:gd name="T13" fmla="*/ 0 h 109"/>
                <a:gd name="T14" fmla="*/ 48 w 144"/>
                <a:gd name="T15" fmla="*/ 0 h 109"/>
                <a:gd name="T16" fmla="*/ 0 w 144"/>
                <a:gd name="T17" fmla="*/ 0 h 109"/>
                <a:gd name="T18" fmla="*/ 96 w 144"/>
                <a:gd name="T19" fmla="*/ 109 h 109"/>
                <a:gd name="T20" fmla="*/ 96 w 144"/>
                <a:gd name="T21" fmla="*/ 109 h 1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4"/>
                <a:gd name="T34" fmla="*/ 0 h 109"/>
                <a:gd name="T35" fmla="*/ 144 w 144"/>
                <a:gd name="T36" fmla="*/ 109 h 1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4" h="109">
                  <a:moveTo>
                    <a:pt x="96" y="109"/>
                  </a:moveTo>
                  <a:lnTo>
                    <a:pt x="132" y="85"/>
                  </a:lnTo>
                  <a:lnTo>
                    <a:pt x="144" y="73"/>
                  </a:lnTo>
                  <a:lnTo>
                    <a:pt x="144" y="48"/>
                  </a:lnTo>
                  <a:lnTo>
                    <a:pt x="132" y="24"/>
                  </a:lnTo>
                  <a:lnTo>
                    <a:pt x="120" y="12"/>
                  </a:lnTo>
                  <a:lnTo>
                    <a:pt x="84" y="0"/>
                  </a:lnTo>
                  <a:lnTo>
                    <a:pt x="48" y="0"/>
                  </a:lnTo>
                  <a:lnTo>
                    <a:pt x="0" y="0"/>
                  </a:lnTo>
                  <a:lnTo>
                    <a:pt x="96" y="1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16" name="Freeform 118"/>
            <p:cNvSpPr>
              <a:spLocks/>
            </p:cNvSpPr>
            <p:nvPr/>
          </p:nvSpPr>
          <p:spPr bwMode="auto">
            <a:xfrm>
              <a:off x="1214" y="1260"/>
              <a:ext cx="1" cy="422"/>
            </a:xfrm>
            <a:custGeom>
              <a:avLst/>
              <a:gdLst>
                <a:gd name="T0" fmla="*/ 0 w 1"/>
                <a:gd name="T1" fmla="*/ 422 h 422"/>
                <a:gd name="T2" fmla="*/ 0 w 1"/>
                <a:gd name="T3" fmla="*/ 0 h 422"/>
                <a:gd name="T4" fmla="*/ 0 w 1"/>
                <a:gd name="T5" fmla="*/ 422 h 422"/>
                <a:gd name="T6" fmla="*/ 0 w 1"/>
                <a:gd name="T7" fmla="*/ 422 h 422"/>
                <a:gd name="T8" fmla="*/ 0 60000 65536"/>
                <a:gd name="T9" fmla="*/ 0 60000 65536"/>
                <a:gd name="T10" fmla="*/ 0 60000 65536"/>
                <a:gd name="T11" fmla="*/ 0 60000 65536"/>
                <a:gd name="T12" fmla="*/ 0 w 1"/>
                <a:gd name="T13" fmla="*/ 0 h 422"/>
                <a:gd name="T14" fmla="*/ 1 w 1"/>
                <a:gd name="T15" fmla="*/ 422 h 422"/>
              </a:gdLst>
              <a:ahLst/>
              <a:cxnLst>
                <a:cxn ang="T8">
                  <a:pos x="T0" y="T1"/>
                </a:cxn>
                <a:cxn ang="T9">
                  <a:pos x="T2" y="T3"/>
                </a:cxn>
                <a:cxn ang="T10">
                  <a:pos x="T4" y="T5"/>
                </a:cxn>
                <a:cxn ang="T11">
                  <a:pos x="T6" y="T7"/>
                </a:cxn>
              </a:cxnLst>
              <a:rect l="T12" t="T13" r="T14" b="T15"/>
              <a:pathLst>
                <a:path w="1" h="422">
                  <a:moveTo>
                    <a:pt x="0" y="422"/>
                  </a:moveTo>
                  <a:lnTo>
                    <a:pt x="0" y="0"/>
                  </a:lnTo>
                  <a:lnTo>
                    <a:pt x="0" y="4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17" name="Freeform 119"/>
            <p:cNvSpPr>
              <a:spLocks/>
            </p:cNvSpPr>
            <p:nvPr/>
          </p:nvSpPr>
          <p:spPr bwMode="auto">
            <a:xfrm>
              <a:off x="1996" y="1260"/>
              <a:ext cx="1" cy="422"/>
            </a:xfrm>
            <a:custGeom>
              <a:avLst/>
              <a:gdLst>
                <a:gd name="T0" fmla="*/ 0 w 1"/>
                <a:gd name="T1" fmla="*/ 422 h 422"/>
                <a:gd name="T2" fmla="*/ 0 w 1"/>
                <a:gd name="T3" fmla="*/ 0 h 422"/>
                <a:gd name="T4" fmla="*/ 0 w 1"/>
                <a:gd name="T5" fmla="*/ 422 h 422"/>
                <a:gd name="T6" fmla="*/ 0 w 1"/>
                <a:gd name="T7" fmla="*/ 422 h 422"/>
                <a:gd name="T8" fmla="*/ 0 60000 65536"/>
                <a:gd name="T9" fmla="*/ 0 60000 65536"/>
                <a:gd name="T10" fmla="*/ 0 60000 65536"/>
                <a:gd name="T11" fmla="*/ 0 60000 65536"/>
                <a:gd name="T12" fmla="*/ 0 w 1"/>
                <a:gd name="T13" fmla="*/ 0 h 422"/>
                <a:gd name="T14" fmla="*/ 1 w 1"/>
                <a:gd name="T15" fmla="*/ 422 h 422"/>
              </a:gdLst>
              <a:ahLst/>
              <a:cxnLst>
                <a:cxn ang="T8">
                  <a:pos x="T0" y="T1"/>
                </a:cxn>
                <a:cxn ang="T9">
                  <a:pos x="T2" y="T3"/>
                </a:cxn>
                <a:cxn ang="T10">
                  <a:pos x="T4" y="T5"/>
                </a:cxn>
                <a:cxn ang="T11">
                  <a:pos x="T6" y="T7"/>
                </a:cxn>
              </a:cxnLst>
              <a:rect l="T12" t="T13" r="T14" b="T15"/>
              <a:pathLst>
                <a:path w="1" h="422">
                  <a:moveTo>
                    <a:pt x="0" y="422"/>
                  </a:moveTo>
                  <a:lnTo>
                    <a:pt x="0" y="0"/>
                  </a:lnTo>
                  <a:lnTo>
                    <a:pt x="0" y="4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18" name="Freeform 120"/>
            <p:cNvSpPr>
              <a:spLocks/>
            </p:cNvSpPr>
            <p:nvPr/>
          </p:nvSpPr>
          <p:spPr bwMode="auto">
            <a:xfrm>
              <a:off x="2778" y="1260"/>
              <a:ext cx="1" cy="422"/>
            </a:xfrm>
            <a:custGeom>
              <a:avLst/>
              <a:gdLst>
                <a:gd name="T0" fmla="*/ 0 w 1"/>
                <a:gd name="T1" fmla="*/ 422 h 422"/>
                <a:gd name="T2" fmla="*/ 0 w 1"/>
                <a:gd name="T3" fmla="*/ 0 h 422"/>
                <a:gd name="T4" fmla="*/ 0 w 1"/>
                <a:gd name="T5" fmla="*/ 422 h 422"/>
                <a:gd name="T6" fmla="*/ 0 w 1"/>
                <a:gd name="T7" fmla="*/ 422 h 422"/>
                <a:gd name="T8" fmla="*/ 0 60000 65536"/>
                <a:gd name="T9" fmla="*/ 0 60000 65536"/>
                <a:gd name="T10" fmla="*/ 0 60000 65536"/>
                <a:gd name="T11" fmla="*/ 0 60000 65536"/>
                <a:gd name="T12" fmla="*/ 0 w 1"/>
                <a:gd name="T13" fmla="*/ 0 h 422"/>
                <a:gd name="T14" fmla="*/ 1 w 1"/>
                <a:gd name="T15" fmla="*/ 422 h 422"/>
              </a:gdLst>
              <a:ahLst/>
              <a:cxnLst>
                <a:cxn ang="T8">
                  <a:pos x="T0" y="T1"/>
                </a:cxn>
                <a:cxn ang="T9">
                  <a:pos x="T2" y="T3"/>
                </a:cxn>
                <a:cxn ang="T10">
                  <a:pos x="T4" y="T5"/>
                </a:cxn>
                <a:cxn ang="T11">
                  <a:pos x="T6" y="T7"/>
                </a:cxn>
              </a:cxnLst>
              <a:rect l="T12" t="T13" r="T14" b="T15"/>
              <a:pathLst>
                <a:path w="1" h="422">
                  <a:moveTo>
                    <a:pt x="0" y="422"/>
                  </a:moveTo>
                  <a:lnTo>
                    <a:pt x="0" y="0"/>
                  </a:lnTo>
                  <a:lnTo>
                    <a:pt x="0" y="4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19" name="Freeform 121"/>
            <p:cNvSpPr>
              <a:spLocks/>
            </p:cNvSpPr>
            <p:nvPr/>
          </p:nvSpPr>
          <p:spPr bwMode="auto">
            <a:xfrm>
              <a:off x="3560" y="1260"/>
              <a:ext cx="1" cy="422"/>
            </a:xfrm>
            <a:custGeom>
              <a:avLst/>
              <a:gdLst>
                <a:gd name="T0" fmla="*/ 0 w 1"/>
                <a:gd name="T1" fmla="*/ 422 h 422"/>
                <a:gd name="T2" fmla="*/ 0 w 1"/>
                <a:gd name="T3" fmla="*/ 0 h 422"/>
                <a:gd name="T4" fmla="*/ 0 w 1"/>
                <a:gd name="T5" fmla="*/ 422 h 422"/>
                <a:gd name="T6" fmla="*/ 0 w 1"/>
                <a:gd name="T7" fmla="*/ 422 h 422"/>
                <a:gd name="T8" fmla="*/ 0 60000 65536"/>
                <a:gd name="T9" fmla="*/ 0 60000 65536"/>
                <a:gd name="T10" fmla="*/ 0 60000 65536"/>
                <a:gd name="T11" fmla="*/ 0 60000 65536"/>
                <a:gd name="T12" fmla="*/ 0 w 1"/>
                <a:gd name="T13" fmla="*/ 0 h 422"/>
                <a:gd name="T14" fmla="*/ 1 w 1"/>
                <a:gd name="T15" fmla="*/ 422 h 422"/>
              </a:gdLst>
              <a:ahLst/>
              <a:cxnLst>
                <a:cxn ang="T8">
                  <a:pos x="T0" y="T1"/>
                </a:cxn>
                <a:cxn ang="T9">
                  <a:pos x="T2" y="T3"/>
                </a:cxn>
                <a:cxn ang="T10">
                  <a:pos x="T4" y="T5"/>
                </a:cxn>
                <a:cxn ang="T11">
                  <a:pos x="T6" y="T7"/>
                </a:cxn>
              </a:cxnLst>
              <a:rect l="T12" t="T13" r="T14" b="T15"/>
              <a:pathLst>
                <a:path w="1" h="422">
                  <a:moveTo>
                    <a:pt x="0" y="422"/>
                  </a:moveTo>
                  <a:lnTo>
                    <a:pt x="0" y="0"/>
                  </a:lnTo>
                  <a:lnTo>
                    <a:pt x="0" y="4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20" name="Freeform 122"/>
            <p:cNvSpPr>
              <a:spLocks/>
            </p:cNvSpPr>
            <p:nvPr/>
          </p:nvSpPr>
          <p:spPr bwMode="auto">
            <a:xfrm>
              <a:off x="4341" y="1260"/>
              <a:ext cx="1" cy="422"/>
            </a:xfrm>
            <a:custGeom>
              <a:avLst/>
              <a:gdLst>
                <a:gd name="T0" fmla="*/ 0 w 1"/>
                <a:gd name="T1" fmla="*/ 422 h 422"/>
                <a:gd name="T2" fmla="*/ 0 w 1"/>
                <a:gd name="T3" fmla="*/ 0 h 422"/>
                <a:gd name="T4" fmla="*/ 0 w 1"/>
                <a:gd name="T5" fmla="*/ 422 h 422"/>
                <a:gd name="T6" fmla="*/ 0 w 1"/>
                <a:gd name="T7" fmla="*/ 422 h 422"/>
                <a:gd name="T8" fmla="*/ 0 60000 65536"/>
                <a:gd name="T9" fmla="*/ 0 60000 65536"/>
                <a:gd name="T10" fmla="*/ 0 60000 65536"/>
                <a:gd name="T11" fmla="*/ 0 60000 65536"/>
                <a:gd name="T12" fmla="*/ 0 w 1"/>
                <a:gd name="T13" fmla="*/ 0 h 422"/>
                <a:gd name="T14" fmla="*/ 1 w 1"/>
                <a:gd name="T15" fmla="*/ 422 h 422"/>
              </a:gdLst>
              <a:ahLst/>
              <a:cxnLst>
                <a:cxn ang="T8">
                  <a:pos x="T0" y="T1"/>
                </a:cxn>
                <a:cxn ang="T9">
                  <a:pos x="T2" y="T3"/>
                </a:cxn>
                <a:cxn ang="T10">
                  <a:pos x="T4" y="T5"/>
                </a:cxn>
                <a:cxn ang="T11">
                  <a:pos x="T6" y="T7"/>
                </a:cxn>
              </a:cxnLst>
              <a:rect l="T12" t="T13" r="T14" b="T15"/>
              <a:pathLst>
                <a:path w="1" h="422">
                  <a:moveTo>
                    <a:pt x="0" y="422"/>
                  </a:moveTo>
                  <a:lnTo>
                    <a:pt x="0" y="0"/>
                  </a:lnTo>
                  <a:lnTo>
                    <a:pt x="0" y="4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21" name="Freeform 123"/>
            <p:cNvSpPr>
              <a:spLocks/>
            </p:cNvSpPr>
            <p:nvPr/>
          </p:nvSpPr>
          <p:spPr bwMode="auto">
            <a:xfrm>
              <a:off x="5111" y="1260"/>
              <a:ext cx="1" cy="422"/>
            </a:xfrm>
            <a:custGeom>
              <a:avLst/>
              <a:gdLst>
                <a:gd name="T0" fmla="*/ 0 w 1"/>
                <a:gd name="T1" fmla="*/ 422 h 422"/>
                <a:gd name="T2" fmla="*/ 0 w 1"/>
                <a:gd name="T3" fmla="*/ 0 h 422"/>
                <a:gd name="T4" fmla="*/ 0 w 1"/>
                <a:gd name="T5" fmla="*/ 422 h 422"/>
                <a:gd name="T6" fmla="*/ 0 w 1"/>
                <a:gd name="T7" fmla="*/ 422 h 422"/>
                <a:gd name="T8" fmla="*/ 0 60000 65536"/>
                <a:gd name="T9" fmla="*/ 0 60000 65536"/>
                <a:gd name="T10" fmla="*/ 0 60000 65536"/>
                <a:gd name="T11" fmla="*/ 0 60000 65536"/>
                <a:gd name="T12" fmla="*/ 0 w 1"/>
                <a:gd name="T13" fmla="*/ 0 h 422"/>
                <a:gd name="T14" fmla="*/ 1 w 1"/>
                <a:gd name="T15" fmla="*/ 422 h 422"/>
              </a:gdLst>
              <a:ahLst/>
              <a:cxnLst>
                <a:cxn ang="T8">
                  <a:pos x="T0" y="T1"/>
                </a:cxn>
                <a:cxn ang="T9">
                  <a:pos x="T2" y="T3"/>
                </a:cxn>
                <a:cxn ang="T10">
                  <a:pos x="T4" y="T5"/>
                </a:cxn>
                <a:cxn ang="T11">
                  <a:pos x="T6" y="T7"/>
                </a:cxn>
              </a:cxnLst>
              <a:rect l="T12" t="T13" r="T14" b="T15"/>
              <a:pathLst>
                <a:path w="1" h="422">
                  <a:moveTo>
                    <a:pt x="0" y="422"/>
                  </a:moveTo>
                  <a:lnTo>
                    <a:pt x="0" y="0"/>
                  </a:lnTo>
                  <a:lnTo>
                    <a:pt x="0" y="4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22" name="Freeform 124"/>
            <p:cNvSpPr>
              <a:spLocks/>
            </p:cNvSpPr>
            <p:nvPr/>
          </p:nvSpPr>
          <p:spPr bwMode="auto">
            <a:xfrm>
              <a:off x="1214" y="2128"/>
              <a:ext cx="1" cy="422"/>
            </a:xfrm>
            <a:custGeom>
              <a:avLst/>
              <a:gdLst>
                <a:gd name="T0" fmla="*/ 0 w 1"/>
                <a:gd name="T1" fmla="*/ 0 h 422"/>
                <a:gd name="T2" fmla="*/ 0 w 1"/>
                <a:gd name="T3" fmla="*/ 422 h 422"/>
                <a:gd name="T4" fmla="*/ 0 w 1"/>
                <a:gd name="T5" fmla="*/ 0 h 422"/>
                <a:gd name="T6" fmla="*/ 0 w 1"/>
                <a:gd name="T7" fmla="*/ 0 h 422"/>
                <a:gd name="T8" fmla="*/ 0 60000 65536"/>
                <a:gd name="T9" fmla="*/ 0 60000 65536"/>
                <a:gd name="T10" fmla="*/ 0 60000 65536"/>
                <a:gd name="T11" fmla="*/ 0 60000 65536"/>
                <a:gd name="T12" fmla="*/ 0 w 1"/>
                <a:gd name="T13" fmla="*/ 0 h 422"/>
                <a:gd name="T14" fmla="*/ 1 w 1"/>
                <a:gd name="T15" fmla="*/ 422 h 422"/>
              </a:gdLst>
              <a:ahLst/>
              <a:cxnLst>
                <a:cxn ang="T8">
                  <a:pos x="T0" y="T1"/>
                </a:cxn>
                <a:cxn ang="T9">
                  <a:pos x="T2" y="T3"/>
                </a:cxn>
                <a:cxn ang="T10">
                  <a:pos x="T4" y="T5"/>
                </a:cxn>
                <a:cxn ang="T11">
                  <a:pos x="T6" y="T7"/>
                </a:cxn>
              </a:cxnLst>
              <a:rect l="T12" t="T13" r="T14" b="T15"/>
              <a:pathLst>
                <a:path w="1" h="422">
                  <a:moveTo>
                    <a:pt x="0" y="0"/>
                  </a:moveTo>
                  <a:lnTo>
                    <a:pt x="0" y="42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23" name="Freeform 125"/>
            <p:cNvSpPr>
              <a:spLocks/>
            </p:cNvSpPr>
            <p:nvPr/>
          </p:nvSpPr>
          <p:spPr bwMode="auto">
            <a:xfrm>
              <a:off x="1996" y="2128"/>
              <a:ext cx="1" cy="422"/>
            </a:xfrm>
            <a:custGeom>
              <a:avLst/>
              <a:gdLst>
                <a:gd name="T0" fmla="*/ 0 w 1"/>
                <a:gd name="T1" fmla="*/ 0 h 422"/>
                <a:gd name="T2" fmla="*/ 0 w 1"/>
                <a:gd name="T3" fmla="*/ 422 h 422"/>
                <a:gd name="T4" fmla="*/ 0 w 1"/>
                <a:gd name="T5" fmla="*/ 0 h 422"/>
                <a:gd name="T6" fmla="*/ 0 w 1"/>
                <a:gd name="T7" fmla="*/ 0 h 422"/>
                <a:gd name="T8" fmla="*/ 0 60000 65536"/>
                <a:gd name="T9" fmla="*/ 0 60000 65536"/>
                <a:gd name="T10" fmla="*/ 0 60000 65536"/>
                <a:gd name="T11" fmla="*/ 0 60000 65536"/>
                <a:gd name="T12" fmla="*/ 0 w 1"/>
                <a:gd name="T13" fmla="*/ 0 h 422"/>
                <a:gd name="T14" fmla="*/ 1 w 1"/>
                <a:gd name="T15" fmla="*/ 422 h 422"/>
              </a:gdLst>
              <a:ahLst/>
              <a:cxnLst>
                <a:cxn ang="T8">
                  <a:pos x="T0" y="T1"/>
                </a:cxn>
                <a:cxn ang="T9">
                  <a:pos x="T2" y="T3"/>
                </a:cxn>
                <a:cxn ang="T10">
                  <a:pos x="T4" y="T5"/>
                </a:cxn>
                <a:cxn ang="T11">
                  <a:pos x="T6" y="T7"/>
                </a:cxn>
              </a:cxnLst>
              <a:rect l="T12" t="T13" r="T14" b="T15"/>
              <a:pathLst>
                <a:path w="1" h="422">
                  <a:moveTo>
                    <a:pt x="0" y="0"/>
                  </a:moveTo>
                  <a:lnTo>
                    <a:pt x="0" y="42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24" name="Freeform 126"/>
            <p:cNvSpPr>
              <a:spLocks/>
            </p:cNvSpPr>
            <p:nvPr/>
          </p:nvSpPr>
          <p:spPr bwMode="auto">
            <a:xfrm>
              <a:off x="2778" y="2128"/>
              <a:ext cx="1" cy="422"/>
            </a:xfrm>
            <a:custGeom>
              <a:avLst/>
              <a:gdLst>
                <a:gd name="T0" fmla="*/ 0 w 1"/>
                <a:gd name="T1" fmla="*/ 0 h 422"/>
                <a:gd name="T2" fmla="*/ 0 w 1"/>
                <a:gd name="T3" fmla="*/ 422 h 422"/>
                <a:gd name="T4" fmla="*/ 0 w 1"/>
                <a:gd name="T5" fmla="*/ 0 h 422"/>
                <a:gd name="T6" fmla="*/ 0 w 1"/>
                <a:gd name="T7" fmla="*/ 0 h 422"/>
                <a:gd name="T8" fmla="*/ 0 60000 65536"/>
                <a:gd name="T9" fmla="*/ 0 60000 65536"/>
                <a:gd name="T10" fmla="*/ 0 60000 65536"/>
                <a:gd name="T11" fmla="*/ 0 60000 65536"/>
                <a:gd name="T12" fmla="*/ 0 w 1"/>
                <a:gd name="T13" fmla="*/ 0 h 422"/>
                <a:gd name="T14" fmla="*/ 1 w 1"/>
                <a:gd name="T15" fmla="*/ 422 h 422"/>
              </a:gdLst>
              <a:ahLst/>
              <a:cxnLst>
                <a:cxn ang="T8">
                  <a:pos x="T0" y="T1"/>
                </a:cxn>
                <a:cxn ang="T9">
                  <a:pos x="T2" y="T3"/>
                </a:cxn>
                <a:cxn ang="T10">
                  <a:pos x="T4" y="T5"/>
                </a:cxn>
                <a:cxn ang="T11">
                  <a:pos x="T6" y="T7"/>
                </a:cxn>
              </a:cxnLst>
              <a:rect l="T12" t="T13" r="T14" b="T15"/>
              <a:pathLst>
                <a:path w="1" h="422">
                  <a:moveTo>
                    <a:pt x="0" y="0"/>
                  </a:moveTo>
                  <a:lnTo>
                    <a:pt x="0" y="42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25" name="Freeform 127"/>
            <p:cNvSpPr>
              <a:spLocks/>
            </p:cNvSpPr>
            <p:nvPr/>
          </p:nvSpPr>
          <p:spPr bwMode="auto">
            <a:xfrm>
              <a:off x="3560" y="2128"/>
              <a:ext cx="1" cy="422"/>
            </a:xfrm>
            <a:custGeom>
              <a:avLst/>
              <a:gdLst>
                <a:gd name="T0" fmla="*/ 0 w 1"/>
                <a:gd name="T1" fmla="*/ 0 h 422"/>
                <a:gd name="T2" fmla="*/ 0 w 1"/>
                <a:gd name="T3" fmla="*/ 422 h 422"/>
                <a:gd name="T4" fmla="*/ 0 w 1"/>
                <a:gd name="T5" fmla="*/ 0 h 422"/>
                <a:gd name="T6" fmla="*/ 0 w 1"/>
                <a:gd name="T7" fmla="*/ 0 h 422"/>
                <a:gd name="T8" fmla="*/ 0 60000 65536"/>
                <a:gd name="T9" fmla="*/ 0 60000 65536"/>
                <a:gd name="T10" fmla="*/ 0 60000 65536"/>
                <a:gd name="T11" fmla="*/ 0 60000 65536"/>
                <a:gd name="T12" fmla="*/ 0 w 1"/>
                <a:gd name="T13" fmla="*/ 0 h 422"/>
                <a:gd name="T14" fmla="*/ 1 w 1"/>
                <a:gd name="T15" fmla="*/ 422 h 422"/>
              </a:gdLst>
              <a:ahLst/>
              <a:cxnLst>
                <a:cxn ang="T8">
                  <a:pos x="T0" y="T1"/>
                </a:cxn>
                <a:cxn ang="T9">
                  <a:pos x="T2" y="T3"/>
                </a:cxn>
                <a:cxn ang="T10">
                  <a:pos x="T4" y="T5"/>
                </a:cxn>
                <a:cxn ang="T11">
                  <a:pos x="T6" y="T7"/>
                </a:cxn>
              </a:cxnLst>
              <a:rect l="T12" t="T13" r="T14" b="T15"/>
              <a:pathLst>
                <a:path w="1" h="422">
                  <a:moveTo>
                    <a:pt x="0" y="0"/>
                  </a:moveTo>
                  <a:lnTo>
                    <a:pt x="0" y="42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26" name="Freeform 128"/>
            <p:cNvSpPr>
              <a:spLocks/>
            </p:cNvSpPr>
            <p:nvPr/>
          </p:nvSpPr>
          <p:spPr bwMode="auto">
            <a:xfrm>
              <a:off x="4341" y="2128"/>
              <a:ext cx="1" cy="422"/>
            </a:xfrm>
            <a:custGeom>
              <a:avLst/>
              <a:gdLst>
                <a:gd name="T0" fmla="*/ 0 w 1"/>
                <a:gd name="T1" fmla="*/ 0 h 422"/>
                <a:gd name="T2" fmla="*/ 0 w 1"/>
                <a:gd name="T3" fmla="*/ 422 h 422"/>
                <a:gd name="T4" fmla="*/ 0 w 1"/>
                <a:gd name="T5" fmla="*/ 0 h 422"/>
                <a:gd name="T6" fmla="*/ 0 w 1"/>
                <a:gd name="T7" fmla="*/ 0 h 422"/>
                <a:gd name="T8" fmla="*/ 0 60000 65536"/>
                <a:gd name="T9" fmla="*/ 0 60000 65536"/>
                <a:gd name="T10" fmla="*/ 0 60000 65536"/>
                <a:gd name="T11" fmla="*/ 0 60000 65536"/>
                <a:gd name="T12" fmla="*/ 0 w 1"/>
                <a:gd name="T13" fmla="*/ 0 h 422"/>
                <a:gd name="T14" fmla="*/ 1 w 1"/>
                <a:gd name="T15" fmla="*/ 422 h 422"/>
              </a:gdLst>
              <a:ahLst/>
              <a:cxnLst>
                <a:cxn ang="T8">
                  <a:pos x="T0" y="T1"/>
                </a:cxn>
                <a:cxn ang="T9">
                  <a:pos x="T2" y="T3"/>
                </a:cxn>
                <a:cxn ang="T10">
                  <a:pos x="T4" y="T5"/>
                </a:cxn>
                <a:cxn ang="T11">
                  <a:pos x="T6" y="T7"/>
                </a:cxn>
              </a:cxnLst>
              <a:rect l="T12" t="T13" r="T14" b="T15"/>
              <a:pathLst>
                <a:path w="1" h="422">
                  <a:moveTo>
                    <a:pt x="0" y="0"/>
                  </a:moveTo>
                  <a:lnTo>
                    <a:pt x="0" y="42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27" name="Freeform 129"/>
            <p:cNvSpPr>
              <a:spLocks/>
            </p:cNvSpPr>
            <p:nvPr/>
          </p:nvSpPr>
          <p:spPr bwMode="auto">
            <a:xfrm>
              <a:off x="5111" y="2128"/>
              <a:ext cx="1" cy="422"/>
            </a:xfrm>
            <a:custGeom>
              <a:avLst/>
              <a:gdLst>
                <a:gd name="T0" fmla="*/ 0 w 1"/>
                <a:gd name="T1" fmla="*/ 0 h 422"/>
                <a:gd name="T2" fmla="*/ 0 w 1"/>
                <a:gd name="T3" fmla="*/ 422 h 422"/>
                <a:gd name="T4" fmla="*/ 0 w 1"/>
                <a:gd name="T5" fmla="*/ 0 h 422"/>
                <a:gd name="T6" fmla="*/ 0 w 1"/>
                <a:gd name="T7" fmla="*/ 0 h 422"/>
                <a:gd name="T8" fmla="*/ 0 60000 65536"/>
                <a:gd name="T9" fmla="*/ 0 60000 65536"/>
                <a:gd name="T10" fmla="*/ 0 60000 65536"/>
                <a:gd name="T11" fmla="*/ 0 60000 65536"/>
                <a:gd name="T12" fmla="*/ 0 w 1"/>
                <a:gd name="T13" fmla="*/ 0 h 422"/>
                <a:gd name="T14" fmla="*/ 1 w 1"/>
                <a:gd name="T15" fmla="*/ 422 h 422"/>
              </a:gdLst>
              <a:ahLst/>
              <a:cxnLst>
                <a:cxn ang="T8">
                  <a:pos x="T0" y="T1"/>
                </a:cxn>
                <a:cxn ang="T9">
                  <a:pos x="T2" y="T3"/>
                </a:cxn>
                <a:cxn ang="T10">
                  <a:pos x="T4" y="T5"/>
                </a:cxn>
                <a:cxn ang="T11">
                  <a:pos x="T6" y="T7"/>
                </a:cxn>
              </a:cxnLst>
              <a:rect l="T12" t="T13" r="T14" b="T15"/>
              <a:pathLst>
                <a:path w="1" h="422">
                  <a:moveTo>
                    <a:pt x="0" y="0"/>
                  </a:moveTo>
                  <a:lnTo>
                    <a:pt x="0" y="42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5369" name="Group 130"/>
          <p:cNvGrpSpPr>
            <a:grpSpLocks/>
          </p:cNvGrpSpPr>
          <p:nvPr/>
        </p:nvGrpSpPr>
        <p:grpSpPr bwMode="auto">
          <a:xfrm>
            <a:off x="2452688" y="1752600"/>
            <a:ext cx="5086350" cy="730250"/>
            <a:chOff x="1344" y="1344"/>
            <a:chExt cx="3360" cy="480"/>
          </a:xfrm>
        </p:grpSpPr>
        <p:grpSp>
          <p:nvGrpSpPr>
            <p:cNvPr id="15395" name="Group 131"/>
            <p:cNvGrpSpPr>
              <a:grpSpLocks/>
            </p:cNvGrpSpPr>
            <p:nvPr/>
          </p:nvGrpSpPr>
          <p:grpSpPr bwMode="auto">
            <a:xfrm>
              <a:off x="4032" y="1344"/>
              <a:ext cx="672" cy="480"/>
              <a:chOff x="1344" y="1344"/>
              <a:chExt cx="672" cy="480"/>
            </a:xfrm>
          </p:grpSpPr>
          <p:sp>
            <p:nvSpPr>
              <p:cNvPr id="15402" name="Line 132"/>
              <p:cNvSpPr>
                <a:spLocks noChangeShapeType="1"/>
              </p:cNvSpPr>
              <p:nvPr/>
            </p:nvSpPr>
            <p:spPr bwMode="auto">
              <a:xfrm flipV="1">
                <a:off x="1344" y="1344"/>
                <a:ext cx="0" cy="48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5403" name="Line 133"/>
              <p:cNvSpPr>
                <a:spLocks noChangeShapeType="1"/>
              </p:cNvSpPr>
              <p:nvPr/>
            </p:nvSpPr>
            <p:spPr bwMode="auto">
              <a:xfrm flipV="1">
                <a:off x="2016" y="1344"/>
                <a:ext cx="0" cy="48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nvGrpSpPr>
            <p:cNvPr id="15396" name="Group 134"/>
            <p:cNvGrpSpPr>
              <a:grpSpLocks/>
            </p:cNvGrpSpPr>
            <p:nvPr/>
          </p:nvGrpSpPr>
          <p:grpSpPr bwMode="auto">
            <a:xfrm>
              <a:off x="2688" y="1344"/>
              <a:ext cx="672" cy="480"/>
              <a:chOff x="1344" y="1344"/>
              <a:chExt cx="672" cy="480"/>
            </a:xfrm>
          </p:grpSpPr>
          <p:sp>
            <p:nvSpPr>
              <p:cNvPr id="15400" name="Line 135"/>
              <p:cNvSpPr>
                <a:spLocks noChangeShapeType="1"/>
              </p:cNvSpPr>
              <p:nvPr/>
            </p:nvSpPr>
            <p:spPr bwMode="auto">
              <a:xfrm flipV="1">
                <a:off x="1344" y="1344"/>
                <a:ext cx="0" cy="48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5401" name="Line 136"/>
              <p:cNvSpPr>
                <a:spLocks noChangeShapeType="1"/>
              </p:cNvSpPr>
              <p:nvPr/>
            </p:nvSpPr>
            <p:spPr bwMode="auto">
              <a:xfrm flipV="1">
                <a:off x="2016" y="1344"/>
                <a:ext cx="0" cy="48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nvGrpSpPr>
            <p:cNvPr id="15397" name="Group 137"/>
            <p:cNvGrpSpPr>
              <a:grpSpLocks/>
            </p:cNvGrpSpPr>
            <p:nvPr/>
          </p:nvGrpSpPr>
          <p:grpSpPr bwMode="auto">
            <a:xfrm>
              <a:off x="1344" y="1344"/>
              <a:ext cx="672" cy="480"/>
              <a:chOff x="1344" y="1344"/>
              <a:chExt cx="672" cy="480"/>
            </a:xfrm>
          </p:grpSpPr>
          <p:sp>
            <p:nvSpPr>
              <p:cNvPr id="15398" name="Line 138"/>
              <p:cNvSpPr>
                <a:spLocks noChangeShapeType="1"/>
              </p:cNvSpPr>
              <p:nvPr/>
            </p:nvSpPr>
            <p:spPr bwMode="auto">
              <a:xfrm flipV="1">
                <a:off x="1344" y="1344"/>
                <a:ext cx="0" cy="48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5399" name="Line 139"/>
              <p:cNvSpPr>
                <a:spLocks noChangeShapeType="1"/>
              </p:cNvSpPr>
              <p:nvPr/>
            </p:nvSpPr>
            <p:spPr bwMode="auto">
              <a:xfrm flipV="1">
                <a:off x="2016" y="1344"/>
                <a:ext cx="0" cy="48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sp>
        <p:nvSpPr>
          <p:cNvPr id="15370" name="Line 140"/>
          <p:cNvSpPr>
            <a:spLocks noChangeShapeType="1"/>
          </p:cNvSpPr>
          <p:nvPr/>
        </p:nvSpPr>
        <p:spPr bwMode="auto">
          <a:xfrm rot="10800000" flipV="1">
            <a:off x="3467100" y="3136900"/>
            <a:ext cx="0" cy="73025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5371" name="Line 141"/>
          <p:cNvSpPr>
            <a:spLocks noChangeShapeType="1"/>
          </p:cNvSpPr>
          <p:nvPr/>
        </p:nvSpPr>
        <p:spPr bwMode="auto">
          <a:xfrm rot="10800000" flipV="1">
            <a:off x="2449513" y="3136900"/>
            <a:ext cx="0" cy="73025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nvGrpSpPr>
          <p:cNvPr id="15372" name="Group 142"/>
          <p:cNvGrpSpPr>
            <a:grpSpLocks/>
          </p:cNvGrpSpPr>
          <p:nvPr/>
        </p:nvGrpSpPr>
        <p:grpSpPr bwMode="auto">
          <a:xfrm rot="10800000">
            <a:off x="4487863" y="3140075"/>
            <a:ext cx="1016000" cy="730250"/>
            <a:chOff x="1344" y="1344"/>
            <a:chExt cx="672" cy="480"/>
          </a:xfrm>
        </p:grpSpPr>
        <p:sp>
          <p:nvSpPr>
            <p:cNvPr id="15393" name="Line 143"/>
            <p:cNvSpPr>
              <a:spLocks noChangeShapeType="1"/>
            </p:cNvSpPr>
            <p:nvPr/>
          </p:nvSpPr>
          <p:spPr bwMode="auto">
            <a:xfrm flipV="1">
              <a:off x="1344" y="1344"/>
              <a:ext cx="0" cy="48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5394" name="Line 144"/>
            <p:cNvSpPr>
              <a:spLocks noChangeShapeType="1"/>
            </p:cNvSpPr>
            <p:nvPr/>
          </p:nvSpPr>
          <p:spPr bwMode="auto">
            <a:xfrm flipV="1">
              <a:off x="2016" y="1344"/>
              <a:ext cx="0" cy="48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grpSp>
        <p:nvGrpSpPr>
          <p:cNvPr id="15373" name="Group 145"/>
          <p:cNvGrpSpPr>
            <a:grpSpLocks/>
          </p:cNvGrpSpPr>
          <p:nvPr/>
        </p:nvGrpSpPr>
        <p:grpSpPr bwMode="auto">
          <a:xfrm rot="10800000">
            <a:off x="6519863" y="3138488"/>
            <a:ext cx="1017587" cy="730250"/>
            <a:chOff x="1344" y="1344"/>
            <a:chExt cx="672" cy="480"/>
          </a:xfrm>
        </p:grpSpPr>
        <p:sp>
          <p:nvSpPr>
            <p:cNvPr id="15391" name="Line 146"/>
            <p:cNvSpPr>
              <a:spLocks noChangeShapeType="1"/>
            </p:cNvSpPr>
            <p:nvPr/>
          </p:nvSpPr>
          <p:spPr bwMode="auto">
            <a:xfrm flipV="1">
              <a:off x="1344" y="1344"/>
              <a:ext cx="0" cy="48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5392" name="Line 147"/>
            <p:cNvSpPr>
              <a:spLocks noChangeShapeType="1"/>
            </p:cNvSpPr>
            <p:nvPr/>
          </p:nvSpPr>
          <p:spPr bwMode="auto">
            <a:xfrm flipV="1">
              <a:off x="2016" y="1344"/>
              <a:ext cx="0" cy="48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sp>
        <p:nvSpPr>
          <p:cNvPr id="15374" name="Line 148"/>
          <p:cNvSpPr>
            <a:spLocks noChangeShapeType="1"/>
          </p:cNvSpPr>
          <p:nvPr/>
        </p:nvSpPr>
        <p:spPr bwMode="auto">
          <a:xfrm flipV="1">
            <a:off x="2962275" y="2994025"/>
            <a:ext cx="0" cy="876300"/>
          </a:xfrm>
          <a:prstGeom prst="line">
            <a:avLst/>
          </a:prstGeom>
          <a:noFill/>
          <a:ln w="57150">
            <a:solidFill>
              <a:srgbClr val="0066FF"/>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5375" name="Line 149"/>
          <p:cNvSpPr>
            <a:spLocks noChangeShapeType="1"/>
          </p:cNvSpPr>
          <p:nvPr/>
        </p:nvSpPr>
        <p:spPr bwMode="auto">
          <a:xfrm flipV="1">
            <a:off x="4051300" y="2994025"/>
            <a:ext cx="0" cy="876300"/>
          </a:xfrm>
          <a:prstGeom prst="line">
            <a:avLst/>
          </a:prstGeom>
          <a:noFill/>
          <a:ln w="57150">
            <a:solidFill>
              <a:srgbClr val="0066FF"/>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5376" name="Line 150"/>
          <p:cNvSpPr>
            <a:spLocks noChangeShapeType="1"/>
          </p:cNvSpPr>
          <p:nvPr/>
        </p:nvSpPr>
        <p:spPr bwMode="auto">
          <a:xfrm flipV="1">
            <a:off x="5068888" y="2994025"/>
            <a:ext cx="0" cy="876300"/>
          </a:xfrm>
          <a:prstGeom prst="line">
            <a:avLst/>
          </a:prstGeom>
          <a:noFill/>
          <a:ln w="57150">
            <a:solidFill>
              <a:srgbClr val="0066FF"/>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5377" name="Line 151"/>
          <p:cNvSpPr>
            <a:spLocks noChangeShapeType="1"/>
          </p:cNvSpPr>
          <p:nvPr/>
        </p:nvSpPr>
        <p:spPr bwMode="auto">
          <a:xfrm flipV="1">
            <a:off x="6086475" y="2994025"/>
            <a:ext cx="0" cy="876300"/>
          </a:xfrm>
          <a:prstGeom prst="line">
            <a:avLst/>
          </a:prstGeom>
          <a:noFill/>
          <a:ln w="57150">
            <a:solidFill>
              <a:srgbClr val="0066FF"/>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5378" name="Line 152"/>
          <p:cNvSpPr>
            <a:spLocks noChangeShapeType="1"/>
          </p:cNvSpPr>
          <p:nvPr/>
        </p:nvSpPr>
        <p:spPr bwMode="auto">
          <a:xfrm rot="10800000" flipV="1">
            <a:off x="6083300" y="4378325"/>
            <a:ext cx="0" cy="876300"/>
          </a:xfrm>
          <a:prstGeom prst="line">
            <a:avLst/>
          </a:prstGeom>
          <a:noFill/>
          <a:ln w="57150">
            <a:solidFill>
              <a:srgbClr val="0066FF"/>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5379" name="Line 153"/>
          <p:cNvSpPr>
            <a:spLocks noChangeShapeType="1"/>
          </p:cNvSpPr>
          <p:nvPr/>
        </p:nvSpPr>
        <p:spPr bwMode="auto">
          <a:xfrm rot="10800000" flipV="1">
            <a:off x="5068888" y="4378325"/>
            <a:ext cx="0" cy="876300"/>
          </a:xfrm>
          <a:prstGeom prst="line">
            <a:avLst/>
          </a:prstGeom>
          <a:noFill/>
          <a:ln w="57150">
            <a:solidFill>
              <a:srgbClr val="0066FF"/>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5380" name="Line 154"/>
          <p:cNvSpPr>
            <a:spLocks noChangeShapeType="1"/>
          </p:cNvSpPr>
          <p:nvPr/>
        </p:nvSpPr>
        <p:spPr bwMode="auto">
          <a:xfrm rot="10800000" flipV="1">
            <a:off x="4048125" y="4379913"/>
            <a:ext cx="0" cy="876300"/>
          </a:xfrm>
          <a:prstGeom prst="line">
            <a:avLst/>
          </a:prstGeom>
          <a:noFill/>
          <a:ln w="57150">
            <a:solidFill>
              <a:srgbClr val="0066FF"/>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5381" name="Line 155"/>
          <p:cNvSpPr>
            <a:spLocks noChangeShapeType="1"/>
          </p:cNvSpPr>
          <p:nvPr/>
        </p:nvSpPr>
        <p:spPr bwMode="auto">
          <a:xfrm rot="10800000" flipV="1">
            <a:off x="2959100" y="4379913"/>
            <a:ext cx="0" cy="876300"/>
          </a:xfrm>
          <a:prstGeom prst="line">
            <a:avLst/>
          </a:prstGeom>
          <a:noFill/>
          <a:ln w="57150">
            <a:solidFill>
              <a:srgbClr val="0066FF"/>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5382" name="Line 156"/>
          <p:cNvSpPr>
            <a:spLocks noChangeShapeType="1"/>
          </p:cNvSpPr>
          <p:nvPr/>
        </p:nvSpPr>
        <p:spPr bwMode="auto">
          <a:xfrm flipV="1">
            <a:off x="7102475" y="2994025"/>
            <a:ext cx="0" cy="876300"/>
          </a:xfrm>
          <a:prstGeom prst="line">
            <a:avLst/>
          </a:prstGeom>
          <a:noFill/>
          <a:ln w="57150">
            <a:solidFill>
              <a:srgbClr val="0066FF"/>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5383" name="Line 157"/>
          <p:cNvSpPr>
            <a:spLocks noChangeShapeType="1"/>
          </p:cNvSpPr>
          <p:nvPr/>
        </p:nvSpPr>
        <p:spPr bwMode="auto">
          <a:xfrm rot="10800000" flipV="1">
            <a:off x="7102475" y="4381500"/>
            <a:ext cx="0" cy="876300"/>
          </a:xfrm>
          <a:prstGeom prst="line">
            <a:avLst/>
          </a:prstGeom>
          <a:noFill/>
          <a:ln w="57150">
            <a:solidFill>
              <a:srgbClr val="0066FF"/>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5384" name="Line 158"/>
          <p:cNvSpPr>
            <a:spLocks noChangeShapeType="1"/>
          </p:cNvSpPr>
          <p:nvPr/>
        </p:nvSpPr>
        <p:spPr bwMode="auto">
          <a:xfrm flipV="1">
            <a:off x="1654175" y="3067050"/>
            <a:ext cx="0" cy="657225"/>
          </a:xfrm>
          <a:prstGeom prst="line">
            <a:avLst/>
          </a:prstGeom>
          <a:noFill/>
          <a:ln w="76200">
            <a:solidFill>
              <a:srgbClr val="0066FF"/>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5385" name="Line 159"/>
          <p:cNvSpPr>
            <a:spLocks noChangeShapeType="1"/>
          </p:cNvSpPr>
          <p:nvPr/>
        </p:nvSpPr>
        <p:spPr bwMode="auto">
          <a:xfrm rot="10800000" flipV="1">
            <a:off x="1654175" y="4600575"/>
            <a:ext cx="1588" cy="657225"/>
          </a:xfrm>
          <a:prstGeom prst="line">
            <a:avLst/>
          </a:prstGeom>
          <a:noFill/>
          <a:ln w="76200">
            <a:solidFill>
              <a:srgbClr val="0066FF"/>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5386" name="Line 160"/>
          <p:cNvSpPr>
            <a:spLocks noChangeShapeType="1"/>
          </p:cNvSpPr>
          <p:nvPr/>
        </p:nvSpPr>
        <p:spPr bwMode="auto">
          <a:xfrm rot="10800000" flipV="1">
            <a:off x="1000125" y="3067050"/>
            <a:ext cx="0" cy="43815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5387" name="Text Box 161"/>
          <p:cNvSpPr txBox="1">
            <a:spLocks noChangeArrowheads="1"/>
          </p:cNvSpPr>
          <p:nvPr/>
        </p:nvSpPr>
        <p:spPr bwMode="auto">
          <a:xfrm>
            <a:off x="2565400" y="1905000"/>
            <a:ext cx="8921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lgn="ctr" eaLnBrk="1" hangingPunct="1">
              <a:spcBef>
                <a:spcPct val="0"/>
              </a:spcBef>
              <a:buClrTx/>
              <a:buSzTx/>
              <a:buFontTx/>
              <a:buNone/>
            </a:pPr>
            <a:r>
              <a:rPr lang="en-US" altLang="en-US" sz="2000">
                <a:latin typeface="Arial" panose="020B0604020202020204" pitchFamily="34" charset="0"/>
              </a:rPr>
              <a:t>Signal</a:t>
            </a:r>
          </a:p>
        </p:txBody>
      </p:sp>
      <p:sp>
        <p:nvSpPr>
          <p:cNvPr id="15388" name="Text Box 162"/>
          <p:cNvSpPr txBox="1">
            <a:spLocks noChangeArrowheads="1"/>
          </p:cNvSpPr>
          <p:nvPr/>
        </p:nvSpPr>
        <p:spPr bwMode="auto">
          <a:xfrm>
            <a:off x="482600" y="5562600"/>
            <a:ext cx="2489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lgn="ctr" eaLnBrk="1" hangingPunct="1">
              <a:spcBef>
                <a:spcPct val="0"/>
              </a:spcBef>
              <a:buClrTx/>
              <a:buSzTx/>
              <a:buFontTx/>
              <a:buNone/>
            </a:pPr>
            <a:r>
              <a:rPr lang="en-US" altLang="en-US" sz="2000">
                <a:latin typeface="Arial" panose="020B0604020202020204" pitchFamily="34" charset="0"/>
              </a:rPr>
              <a:t>Near-end Crosstalk</a:t>
            </a:r>
          </a:p>
          <a:p>
            <a:pPr algn="ctr" eaLnBrk="1" hangingPunct="1">
              <a:spcBef>
                <a:spcPct val="0"/>
              </a:spcBef>
              <a:buClrTx/>
              <a:buSzTx/>
              <a:buFontTx/>
              <a:buNone/>
            </a:pPr>
            <a:endParaRPr lang="en-US" altLang="en-US" sz="2000">
              <a:latin typeface="Arial" panose="020B0604020202020204" pitchFamily="34" charset="0"/>
            </a:endParaRPr>
          </a:p>
        </p:txBody>
      </p:sp>
      <p:sp>
        <p:nvSpPr>
          <p:cNvPr id="15389" name="Rectangle 163"/>
          <p:cNvSpPr>
            <a:spLocks noChangeArrowheads="1"/>
          </p:cNvSpPr>
          <p:nvPr/>
        </p:nvSpPr>
        <p:spPr bwMode="auto">
          <a:xfrm>
            <a:off x="3619500" y="3200400"/>
            <a:ext cx="2667000" cy="457200"/>
          </a:xfrm>
          <a:prstGeom prst="rect">
            <a:avLst/>
          </a:prstGeom>
          <a:solidFill>
            <a:srgbClr val="CCECFF"/>
          </a:solidFill>
          <a:ln w="9525">
            <a:solidFill>
              <a:schemeClr val="tx1"/>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lgn="ctr" eaLnBrk="1" hangingPunct="1">
              <a:spcBef>
                <a:spcPct val="0"/>
              </a:spcBef>
              <a:buClrTx/>
              <a:buSzTx/>
              <a:buFontTx/>
              <a:buNone/>
            </a:pPr>
            <a:r>
              <a:rPr lang="en-US" altLang="en-US" sz="2000" dirty="0">
                <a:latin typeface="Arial" panose="020B0604020202020204" pitchFamily="34" charset="0"/>
                <a:hlinkClick r:id="rId3"/>
              </a:rPr>
              <a:t>Crosstalk Interference</a:t>
            </a:r>
            <a:endParaRPr lang="en-US" altLang="en-US" sz="2000" dirty="0">
              <a:latin typeface="Arial" panose="020B0604020202020204"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endParaRPr lang="en-US" altLang="en-US" sz="1400" smtClean="0"/>
          </a:p>
        </p:txBody>
      </p:sp>
      <p:sp>
        <p:nvSpPr>
          <p:cNvPr id="17411"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r>
              <a:rPr lang="en-US" altLang="en-US" sz="1400" smtClean="0"/>
              <a:t>CISC 250 Class Notes</a:t>
            </a:r>
          </a:p>
        </p:txBody>
      </p:sp>
      <p:sp>
        <p:nvSpPr>
          <p:cNvPr id="1741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fld id="{67CABA45-38D3-4A33-9148-5B48EF9FCC76}" type="slidenum">
              <a:rPr lang="en-US" altLang="en-US" sz="1400" smtClean="0"/>
              <a:pPr>
                <a:spcBef>
                  <a:spcPct val="0"/>
                </a:spcBef>
                <a:buClrTx/>
                <a:buSzTx/>
                <a:buFontTx/>
                <a:buNone/>
              </a:pPr>
              <a:t>8</a:t>
            </a:fld>
            <a:endParaRPr lang="en-US" altLang="en-US" sz="1400" smtClean="0"/>
          </a:p>
        </p:txBody>
      </p:sp>
      <p:sp>
        <p:nvSpPr>
          <p:cNvPr id="17413" name="Rectangle 2"/>
          <p:cNvSpPr>
            <a:spLocks noGrp="1" noChangeArrowheads="1"/>
          </p:cNvSpPr>
          <p:nvPr>
            <p:ph type="title"/>
          </p:nvPr>
        </p:nvSpPr>
        <p:spPr/>
        <p:txBody>
          <a:bodyPr/>
          <a:lstStyle/>
          <a:p>
            <a:pPr eaLnBrk="1" hangingPunct="1"/>
            <a:r>
              <a:rPr lang="en-US" altLang="en-US" sz="4000" smtClean="0"/>
              <a:t>UTP Propagation Problems</a:t>
            </a:r>
          </a:p>
        </p:txBody>
      </p:sp>
      <p:sp>
        <p:nvSpPr>
          <p:cNvPr id="1340419" name="Rectangle 3"/>
          <p:cNvSpPr>
            <a:spLocks noGrp="1" noChangeArrowheads="1"/>
          </p:cNvSpPr>
          <p:nvPr>
            <p:ph type="body" idx="1"/>
          </p:nvPr>
        </p:nvSpPr>
        <p:spPr>
          <a:xfrm>
            <a:off x="990600" y="1600200"/>
            <a:ext cx="7543800" cy="4495800"/>
          </a:xfrm>
        </p:spPr>
        <p:txBody>
          <a:bodyPr/>
          <a:lstStyle/>
          <a:p>
            <a:pPr eaLnBrk="1" hangingPunct="1">
              <a:lnSpc>
                <a:spcPct val="110000"/>
              </a:lnSpc>
            </a:pPr>
            <a:r>
              <a:rPr lang="en-US" altLang="en-US" smtClean="0"/>
              <a:t>Two simple things can limit UTP propagation problems</a:t>
            </a:r>
          </a:p>
          <a:p>
            <a:pPr lvl="1" eaLnBrk="1" hangingPunct="1">
              <a:lnSpc>
                <a:spcPct val="110000"/>
              </a:lnSpc>
              <a:spcBef>
                <a:spcPct val="60000"/>
              </a:spcBef>
            </a:pPr>
            <a:r>
              <a:rPr lang="en-US" altLang="en-US" smtClean="0"/>
              <a:t>Limit cord distances to </a:t>
            </a:r>
            <a:r>
              <a:rPr lang="en-US" altLang="en-US" b="1" smtClean="0"/>
              <a:t>100 meters</a:t>
            </a:r>
            <a:r>
              <a:rPr lang="en-US" altLang="en-US" smtClean="0"/>
              <a:t> to control attenuation and noise effects</a:t>
            </a:r>
          </a:p>
          <a:p>
            <a:pPr lvl="1" eaLnBrk="1" hangingPunct="1">
              <a:lnSpc>
                <a:spcPct val="110000"/>
              </a:lnSpc>
              <a:spcBef>
                <a:spcPct val="60000"/>
              </a:spcBef>
            </a:pPr>
            <a:r>
              <a:rPr lang="en-US" altLang="en-US" smtClean="0"/>
              <a:t>Limit the untwisting of wires at the connectors to </a:t>
            </a:r>
            <a:r>
              <a:rPr lang="en-US" altLang="en-US" b="1" smtClean="0"/>
              <a:t>1.25 cm (0.5 inch)</a:t>
            </a:r>
            <a:r>
              <a:rPr lang="en-US" altLang="en-US" smtClean="0"/>
              <a:t> to control terminal crosstalk interference.</a:t>
            </a: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3081600" y="5046480"/>
              <a:ext cx="4353480" cy="1089720"/>
            </p14:xfrm>
          </p:contentPart>
        </mc:Choice>
        <mc:Fallback>
          <p:pic>
            <p:nvPicPr>
              <p:cNvPr id="2" name="Ink 1"/>
              <p:cNvPicPr/>
              <p:nvPr/>
            </p:nvPicPr>
            <p:blipFill>
              <a:blip r:embed="rId4"/>
              <a:stretch>
                <a:fillRect/>
              </a:stretch>
            </p:blipFill>
            <p:spPr>
              <a:xfrm>
                <a:off x="3075840" y="5037480"/>
                <a:ext cx="4367880" cy="11080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4041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404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endParaRPr lang="en-US" altLang="en-US" sz="1400" smtClean="0"/>
          </a:p>
        </p:txBody>
      </p:sp>
      <p:sp>
        <p:nvSpPr>
          <p:cNvPr id="19459"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r>
              <a:rPr lang="en-US" altLang="en-US" sz="1400" smtClean="0"/>
              <a:t>CISC 250 Class Notes</a:t>
            </a:r>
          </a:p>
        </p:txBody>
      </p:sp>
      <p:sp>
        <p:nvSpPr>
          <p:cNvPr id="1946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MS PGothic" panose="020B0600070205080204" pitchFamily="34"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MS PGothic" panose="020B0600070205080204" pitchFamily="34"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MS PGothic" panose="020B0600070205080204" pitchFamily="34"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MS PGothic" panose="020B0600070205080204" pitchFamily="34" charset="-128"/>
              </a:defRPr>
            </a:lvl9pPr>
          </a:lstStyle>
          <a:p>
            <a:pPr>
              <a:spcBef>
                <a:spcPct val="0"/>
              </a:spcBef>
              <a:buClrTx/>
              <a:buSzTx/>
              <a:buFontTx/>
              <a:buNone/>
            </a:pPr>
            <a:fld id="{4012F820-3317-4866-B256-90B218A0AF2D}" type="slidenum">
              <a:rPr lang="en-US" altLang="en-US" sz="1400" smtClean="0"/>
              <a:pPr>
                <a:spcBef>
                  <a:spcPct val="0"/>
                </a:spcBef>
                <a:buClrTx/>
                <a:buSzTx/>
                <a:buFontTx/>
                <a:buNone/>
              </a:pPr>
              <a:t>9</a:t>
            </a:fld>
            <a:endParaRPr lang="en-US" altLang="en-US" sz="1400" smtClean="0"/>
          </a:p>
        </p:txBody>
      </p:sp>
      <p:sp>
        <p:nvSpPr>
          <p:cNvPr id="19461" name="Rectangle 2"/>
          <p:cNvSpPr>
            <a:spLocks noGrp="1" noChangeArrowheads="1"/>
          </p:cNvSpPr>
          <p:nvPr>
            <p:ph type="title"/>
          </p:nvPr>
        </p:nvSpPr>
        <p:spPr/>
        <p:txBody>
          <a:bodyPr/>
          <a:lstStyle/>
          <a:p>
            <a:pPr eaLnBrk="1" hangingPunct="1"/>
            <a:r>
              <a:rPr lang="en-US" altLang="en-US" smtClean="0"/>
              <a:t>UTP Categories</a:t>
            </a:r>
          </a:p>
        </p:txBody>
      </p:sp>
      <p:sp>
        <p:nvSpPr>
          <p:cNvPr id="1253379" name="Rectangle 3"/>
          <p:cNvSpPr>
            <a:spLocks noGrp="1" noChangeArrowheads="1"/>
          </p:cNvSpPr>
          <p:nvPr>
            <p:ph type="body" idx="1"/>
          </p:nvPr>
        </p:nvSpPr>
        <p:spPr>
          <a:xfrm>
            <a:off x="762000" y="1524000"/>
            <a:ext cx="7848600" cy="4953000"/>
          </a:xfrm>
        </p:spPr>
        <p:txBody>
          <a:bodyPr/>
          <a:lstStyle/>
          <a:p>
            <a:pPr>
              <a:buFontTx/>
              <a:buNone/>
            </a:pPr>
            <a:r>
              <a:rPr lang="en-IE" altLang="en-US" sz="1800" b="1" smtClean="0"/>
              <a:t>Cat 1:	</a:t>
            </a:r>
            <a:r>
              <a:rPr lang="en-IE" altLang="en-US" sz="1800" smtClean="0"/>
              <a:t>Previously used for POTS telephone communications, ISDN and 	doorbell 	wiring. </a:t>
            </a:r>
          </a:p>
          <a:p>
            <a:pPr>
              <a:buFontTx/>
              <a:buNone/>
            </a:pPr>
            <a:r>
              <a:rPr lang="en-IE" altLang="en-US" sz="1800" b="1" smtClean="0"/>
              <a:t>Cat 2: 	</a:t>
            </a:r>
            <a:r>
              <a:rPr lang="en-IE" altLang="en-US" sz="1800" smtClean="0"/>
              <a:t>Previously was frequently used on 4 Mbps token ring networks. </a:t>
            </a:r>
          </a:p>
          <a:p>
            <a:pPr>
              <a:buFontTx/>
              <a:buNone/>
            </a:pPr>
            <a:r>
              <a:rPr lang="en-IE" altLang="en-US" sz="1800" b="1" smtClean="0"/>
              <a:t>Cat 3: 	</a:t>
            </a:r>
            <a:r>
              <a:rPr lang="en-IE" altLang="en-US" sz="1800" smtClean="0"/>
              <a:t>used for data networks using frequencies up to 16 MHz. 	Historically popular  for 10 Mbps Ethernet networks. </a:t>
            </a:r>
          </a:p>
          <a:p>
            <a:pPr>
              <a:buFontTx/>
              <a:buNone/>
            </a:pPr>
            <a:r>
              <a:rPr lang="en-IE" altLang="en-US" sz="1800" b="1" smtClean="0"/>
              <a:t>Cat 4: 	</a:t>
            </a:r>
            <a:r>
              <a:rPr lang="en-IE" altLang="en-US" sz="1800" smtClean="0"/>
              <a:t>Provided performance of up to 20 MHz, and was frequently used 	on 16 Mbps token ring networks. </a:t>
            </a:r>
          </a:p>
          <a:p>
            <a:pPr>
              <a:buFontTx/>
              <a:buNone/>
            </a:pPr>
            <a:r>
              <a:rPr lang="en-IE" altLang="en-US" sz="1800" b="1" smtClean="0"/>
              <a:t>Cat 5: 	</a:t>
            </a:r>
            <a:r>
              <a:rPr lang="en-IE" altLang="en-US" sz="1800" smtClean="0"/>
              <a:t>Provided performance of up to 100 MHz, and was frequently used 	on 100 Mbps Ethernet networks. May be unsuitable for 1000BASE-	T gigabit ethernet. </a:t>
            </a:r>
          </a:p>
          <a:p>
            <a:pPr>
              <a:buFontTx/>
              <a:buNone/>
            </a:pPr>
            <a:r>
              <a:rPr lang="en-IE" altLang="en-US" sz="1800" b="1" smtClean="0"/>
              <a:t>Cat 5e:</a:t>
            </a:r>
            <a:r>
              <a:rPr lang="en-IE" altLang="en-US" sz="1800" smtClean="0"/>
              <a:t> 	Provides performance of up to 100 MHz, and is frequently used for 	both 100 Mbps and Gigabit Ethernet networks. </a:t>
            </a:r>
          </a:p>
          <a:p>
            <a:pPr>
              <a:buFontTx/>
              <a:buNone/>
            </a:pPr>
            <a:r>
              <a:rPr lang="en-IE" altLang="en-US" sz="1800" b="1" smtClean="0"/>
              <a:t>Cat 6:</a:t>
            </a:r>
            <a:r>
              <a:rPr lang="en-IE" altLang="en-US" sz="1800" smtClean="0"/>
              <a:t> 	Provides performance of up to 250 MHz, more than double 	category 5 and 5e. </a:t>
            </a:r>
          </a:p>
          <a:p>
            <a:pPr>
              <a:buFontTx/>
              <a:buNone/>
            </a:pPr>
            <a:r>
              <a:rPr lang="en-IE" altLang="en-US" sz="1800" b="1" smtClean="0"/>
              <a:t>Cat 6a:</a:t>
            </a:r>
            <a:r>
              <a:rPr lang="en-IE" altLang="en-US" sz="1800" smtClean="0"/>
              <a:t> 	Provides performance of up to 500 MHz, double that of category 	6. Suitable for 10GBase-T. </a:t>
            </a:r>
            <a:endParaRPr lang="en-GB" altLang="en-US" sz="1800" smtClean="0"/>
          </a:p>
          <a:p>
            <a:pPr lvl="1" eaLnBrk="1" hangingPunct="1"/>
            <a:endParaRPr lang="en-US" altLang="en-US" sz="1600" smtClean="0"/>
          </a:p>
          <a:p>
            <a:pPr eaLnBrk="1" hangingPunct="1"/>
            <a:endParaRPr lang="en-US" altLang="en-US" sz="1800" smtClean="0"/>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516240" y="3467880"/>
              <a:ext cx="4413240" cy="2988360"/>
            </p14:xfrm>
          </p:contentPart>
        </mc:Choice>
        <mc:Fallback>
          <p:pic>
            <p:nvPicPr>
              <p:cNvPr id="2" name="Ink 1"/>
              <p:cNvPicPr/>
              <p:nvPr/>
            </p:nvPicPr>
            <p:blipFill>
              <a:blip r:embed="rId3"/>
              <a:stretch>
                <a:fillRect/>
              </a:stretch>
            </p:blipFill>
            <p:spPr>
              <a:xfrm>
                <a:off x="507960" y="3462840"/>
                <a:ext cx="4424760" cy="30024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25337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5337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5337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5337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5337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5337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5337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5337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Designs\Blends.pot</Template>
  <TotalTime>12467</TotalTime>
  <Pages>13</Pages>
  <Words>1257</Words>
  <Application>Microsoft Office PowerPoint</Application>
  <PresentationFormat>On-screen Show (4:3)</PresentationFormat>
  <Paragraphs>269</Paragraphs>
  <Slides>29</Slides>
  <Notes>22</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ＭＳ Ｐゴシック</vt:lpstr>
      <vt:lpstr>ＭＳ Ｐゴシック</vt:lpstr>
      <vt:lpstr>Arial</vt:lpstr>
      <vt:lpstr>Tahoma</vt:lpstr>
      <vt:lpstr>Times</vt:lpstr>
      <vt:lpstr>Times New Roman</vt:lpstr>
      <vt:lpstr>Wingdings</vt:lpstr>
      <vt:lpstr>Blends</vt:lpstr>
      <vt:lpstr>CISC 250 –  Business Telecomm Networks</vt:lpstr>
      <vt:lpstr>Today’s Outline</vt:lpstr>
      <vt:lpstr>Cable Choices</vt:lpstr>
      <vt:lpstr>UTP Wiring</vt:lpstr>
      <vt:lpstr>Electromagnetic Interference (EMI)</vt:lpstr>
      <vt:lpstr>Noise and Attenuation</vt:lpstr>
      <vt:lpstr>Near-end Crosstalk (NEXT)</vt:lpstr>
      <vt:lpstr>UTP Propagation Problems</vt:lpstr>
      <vt:lpstr>UTP Categories</vt:lpstr>
      <vt:lpstr>Standard vs. Crossover Cables</vt:lpstr>
      <vt:lpstr>STP Wiring</vt:lpstr>
      <vt:lpstr>Fiber Optic Cable</vt:lpstr>
      <vt:lpstr>Multimode Fiber</vt:lpstr>
      <vt:lpstr>Single-Mode Fiber</vt:lpstr>
      <vt:lpstr>Connectors</vt:lpstr>
      <vt:lpstr>Advantages of Fiber</vt:lpstr>
      <vt:lpstr>Structured Cabling</vt:lpstr>
      <vt:lpstr>PowerPoint Presentation</vt:lpstr>
      <vt:lpstr>Work Area</vt:lpstr>
      <vt:lpstr>Horizontal Cabling</vt:lpstr>
      <vt:lpstr>PowerPoint Presentation</vt:lpstr>
      <vt:lpstr>Telecommunications Closet (TC)</vt:lpstr>
      <vt:lpstr>PowerPoint Presentation</vt:lpstr>
      <vt:lpstr>Backbone Cabling</vt:lpstr>
      <vt:lpstr>Equipment Room</vt:lpstr>
      <vt:lpstr>PowerPoint Presentation</vt:lpstr>
      <vt:lpstr>Entrance Facilities</vt:lpstr>
      <vt:lpstr>Summary (YouTube Video)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 Data Communictions 3rd Edition</dc:title>
  <dc:creator>Jinwei Cao</dc:creator>
  <dc:description>Chapter 4</dc:description>
  <cp:lastModifiedBy>Cao, Jinwei</cp:lastModifiedBy>
  <cp:revision>250</cp:revision>
  <cp:lastPrinted>1988-10-23T22:36:52Z</cp:lastPrinted>
  <dcterms:created xsi:type="dcterms:W3CDTF">1988-10-23T22:40:16Z</dcterms:created>
  <dcterms:modified xsi:type="dcterms:W3CDTF">2017-04-18T17:43:04Z</dcterms:modified>
</cp:coreProperties>
</file>